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60" r:id="rId8"/>
  </p:sldIdLst>
  <p:sldSz cx="18288000" cy="10287000"/>
  <p:notesSz cx="6858000" cy="9144000"/>
  <p:embeddedFontLst>
    <p:embeddedFont>
      <p:font typeface="Arial MT Pro" panose="020B0604020202020204" charset="0"/>
      <p:regular r:id="rId9"/>
    </p:embeddedFont>
    <p:embeddedFont>
      <p:font typeface="Arial MT Pro Bold" panose="020B0604020202020204" charset="0"/>
      <p:regular r:id="rId10"/>
    </p:embeddedFont>
    <p:embeddedFont>
      <p:font typeface="Canva Sans" panose="020B0604020202020204" charset="0"/>
      <p:regular r:id="rId11"/>
    </p:embeddedFont>
    <p:embeddedFont>
      <p:font typeface="Canva Sans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17D902-591F-A9EF-506E-64C17ABC0B66}" name="HOBSON, Pam (NHS ENGLAND)" initials="PH" userId="S::pamhobson@nhs.net::e84bfc33-1b8d-4f45-b285-129c5eba62b2" providerId="AD"/>
  <p188:author id="{BF8D6ED9-18AF-69A6-6F63-4C1CDF73742F}" name="WYNN-JONES, Zena (NHS ENGLAND)" initials="ZW" userId="S::zena.wynn-jones@nhs.net::03465f4d-06a4-4463-989e-2d3b759ec7a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A7043-69AE-083D-F825-35E642D3C8CB}" v="18" dt="2025-10-14T09:50:13.149"/>
    <p1510:client id="{97037AB5-CBF1-117C-D8FC-612A5C7F6D77}" v="238" dt="2025-10-14T06:51:21.987"/>
    <p1510:client id="{AE07B7CA-A6E8-E512-4048-3B1B4982FA34}" v="7" dt="2025-10-13T10:19:38.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2.fntdata"/><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YNN-JONES, Zena (NHS ENGLAND)" userId="S::zena.wynn-jones@nhs.net::03465f4d-06a4-4463-989e-2d3b759ec7a6" providerId="AD" clId="Web-{97037AB5-CBF1-117C-D8FC-612A5C7F6D77}"/>
    <pc:docChg chg="modSld">
      <pc:chgData name="WYNN-JONES, Zena (NHS ENGLAND)" userId="S::zena.wynn-jones@nhs.net::03465f4d-06a4-4463-989e-2d3b759ec7a6" providerId="AD" clId="Web-{97037AB5-CBF1-117C-D8FC-612A5C7F6D77}" dt="2025-10-14T06:51:21.987" v="189" actId="20577"/>
      <pc:docMkLst>
        <pc:docMk/>
      </pc:docMkLst>
      <pc:sldChg chg="modSp">
        <pc:chgData name="WYNN-JONES, Zena (NHS ENGLAND)" userId="S::zena.wynn-jones@nhs.net::03465f4d-06a4-4463-989e-2d3b759ec7a6" providerId="AD" clId="Web-{97037AB5-CBF1-117C-D8FC-612A5C7F6D77}" dt="2025-10-14T06:51:21.987" v="189" actId="20577"/>
        <pc:sldMkLst>
          <pc:docMk/>
          <pc:sldMk cId="0" sldId="256"/>
        </pc:sldMkLst>
        <pc:spChg chg="mod">
          <ac:chgData name="WYNN-JONES, Zena (NHS ENGLAND)" userId="S::zena.wynn-jones@nhs.net::03465f4d-06a4-4463-989e-2d3b759ec7a6" providerId="AD" clId="Web-{97037AB5-CBF1-117C-D8FC-612A5C7F6D77}" dt="2025-10-14T06:51:21.987" v="189" actId="20577"/>
          <ac:spMkLst>
            <pc:docMk/>
            <pc:sldMk cId="0" sldId="256"/>
            <ac:spMk id="35" creationId="{00000000-0000-0000-0000-000000000000}"/>
          </ac:spMkLst>
        </pc:spChg>
        <pc:spChg chg="mod">
          <ac:chgData name="WYNN-JONES, Zena (NHS ENGLAND)" userId="S::zena.wynn-jones@nhs.net::03465f4d-06a4-4463-989e-2d3b759ec7a6" providerId="AD" clId="Web-{97037AB5-CBF1-117C-D8FC-612A5C7F6D77}" dt="2025-10-14T06:37:56.223" v="20" actId="1076"/>
          <ac:spMkLst>
            <pc:docMk/>
            <pc:sldMk cId="0" sldId="256"/>
            <ac:spMk id="38" creationId="{00000000-0000-0000-0000-000000000000}"/>
          </ac:spMkLst>
        </pc:spChg>
      </pc:sldChg>
      <pc:sldChg chg="modSp">
        <pc:chgData name="WYNN-JONES, Zena (NHS ENGLAND)" userId="S::zena.wynn-jones@nhs.net::03465f4d-06a4-4463-989e-2d3b759ec7a6" providerId="AD" clId="Web-{97037AB5-CBF1-117C-D8FC-612A5C7F6D77}" dt="2025-10-14T06:50:54.815" v="183" actId="20577"/>
        <pc:sldMkLst>
          <pc:docMk/>
          <pc:sldMk cId="0" sldId="257"/>
        </pc:sldMkLst>
        <pc:spChg chg="mod">
          <ac:chgData name="WYNN-JONES, Zena (NHS ENGLAND)" userId="S::zena.wynn-jones@nhs.net::03465f4d-06a4-4463-989e-2d3b759ec7a6" providerId="AD" clId="Web-{97037AB5-CBF1-117C-D8FC-612A5C7F6D77}" dt="2025-10-14T06:50:54.815" v="183" actId="20577"/>
          <ac:spMkLst>
            <pc:docMk/>
            <pc:sldMk cId="0" sldId="257"/>
            <ac:spMk id="35" creationId="{00000000-0000-0000-0000-000000000000}"/>
          </ac:spMkLst>
        </pc:spChg>
      </pc:sldChg>
      <pc:sldChg chg="modSp">
        <pc:chgData name="WYNN-JONES, Zena (NHS ENGLAND)" userId="S::zena.wynn-jones@nhs.net::03465f4d-06a4-4463-989e-2d3b759ec7a6" providerId="AD" clId="Web-{97037AB5-CBF1-117C-D8FC-612A5C7F6D77}" dt="2025-10-14T06:45:50.681" v="180" actId="20577"/>
        <pc:sldMkLst>
          <pc:docMk/>
          <pc:sldMk cId="0" sldId="258"/>
        </pc:sldMkLst>
        <pc:spChg chg="mod">
          <ac:chgData name="WYNN-JONES, Zena (NHS ENGLAND)" userId="S::zena.wynn-jones@nhs.net::03465f4d-06a4-4463-989e-2d3b759ec7a6" providerId="AD" clId="Web-{97037AB5-CBF1-117C-D8FC-612A5C7F6D77}" dt="2025-10-14T06:45:50.681" v="180" actId="20577"/>
          <ac:spMkLst>
            <pc:docMk/>
            <pc:sldMk cId="0" sldId="258"/>
            <ac:spMk id="26" creationId="{00000000-0000-0000-0000-000000000000}"/>
          </ac:spMkLst>
        </pc:spChg>
        <pc:graphicFrameChg chg="mod modGraphic">
          <ac:chgData name="WYNN-JONES, Zena (NHS ENGLAND)" userId="S::zena.wynn-jones@nhs.net::03465f4d-06a4-4463-989e-2d3b759ec7a6" providerId="AD" clId="Web-{97037AB5-CBF1-117C-D8FC-612A5C7F6D77}" dt="2025-10-14T06:45:17.711" v="177"/>
          <ac:graphicFrameMkLst>
            <pc:docMk/>
            <pc:sldMk cId="0" sldId="258"/>
            <ac:graphicFrameMk id="27" creationId="{00000000-0000-0000-0000-000000000000}"/>
          </ac:graphicFrameMkLst>
        </pc:graphicFrameChg>
      </pc:sldChg>
      <pc:sldChg chg="modSp">
        <pc:chgData name="WYNN-JONES, Zena (NHS ENGLAND)" userId="S::zena.wynn-jones@nhs.net::03465f4d-06a4-4463-989e-2d3b759ec7a6" providerId="AD" clId="Web-{97037AB5-CBF1-117C-D8FC-612A5C7F6D77}" dt="2025-10-14T06:45:55.275" v="182" actId="20577"/>
        <pc:sldMkLst>
          <pc:docMk/>
          <pc:sldMk cId="0" sldId="260"/>
        </pc:sldMkLst>
        <pc:spChg chg="mod">
          <ac:chgData name="WYNN-JONES, Zena (NHS ENGLAND)" userId="S::zena.wynn-jones@nhs.net::03465f4d-06a4-4463-989e-2d3b759ec7a6" providerId="AD" clId="Web-{97037AB5-CBF1-117C-D8FC-612A5C7F6D77}" dt="2025-10-14T06:45:55.275" v="182" actId="20577"/>
          <ac:spMkLst>
            <pc:docMk/>
            <pc:sldMk cId="0" sldId="260"/>
            <ac:spMk id="26" creationId="{00000000-0000-0000-0000-000000000000}"/>
          </ac:spMkLst>
        </pc:spChg>
        <pc:spChg chg="mod">
          <ac:chgData name="WYNN-JONES, Zena (NHS ENGLAND)" userId="S::zena.wynn-jones@nhs.net::03465f4d-06a4-4463-989e-2d3b759ec7a6" providerId="AD" clId="Web-{97037AB5-CBF1-117C-D8FC-612A5C7F6D77}" dt="2025-10-14T06:38:45.598" v="21" actId="20577"/>
          <ac:spMkLst>
            <pc:docMk/>
            <pc:sldMk cId="0" sldId="260"/>
            <ac:spMk id="29" creationId="{00000000-0000-0000-0000-000000000000}"/>
          </ac:spMkLst>
        </pc:spChg>
      </pc:sldChg>
    </pc:docChg>
  </pc:docChgLst>
  <pc:docChgLst>
    <pc:chgData name="WYNN-JONES, Zena (NHS ENGLAND)" userId="S::zena.wynn-jones@nhs.net::03465f4d-06a4-4463-989e-2d3b759ec7a6" providerId="AD" clId="Web-{AE07B7CA-A6E8-E512-4048-3B1B4982FA34}"/>
    <pc:docChg chg="modSld">
      <pc:chgData name="WYNN-JONES, Zena (NHS ENGLAND)" userId="S::zena.wynn-jones@nhs.net::03465f4d-06a4-4463-989e-2d3b759ec7a6" providerId="AD" clId="Web-{AE07B7CA-A6E8-E512-4048-3B1B4982FA34}" dt="2025-10-13T10:19:27.665" v="1" actId="20577"/>
      <pc:docMkLst>
        <pc:docMk/>
      </pc:docMkLst>
      <pc:sldChg chg="modSp">
        <pc:chgData name="WYNN-JONES, Zena (NHS ENGLAND)" userId="S::zena.wynn-jones@nhs.net::03465f4d-06a4-4463-989e-2d3b759ec7a6" providerId="AD" clId="Web-{AE07B7CA-A6E8-E512-4048-3B1B4982FA34}" dt="2025-10-13T10:19:27.665" v="1" actId="20577"/>
        <pc:sldMkLst>
          <pc:docMk/>
          <pc:sldMk cId="0" sldId="256"/>
        </pc:sldMkLst>
        <pc:spChg chg="mod">
          <ac:chgData name="WYNN-JONES, Zena (NHS ENGLAND)" userId="S::zena.wynn-jones@nhs.net::03465f4d-06a4-4463-989e-2d3b759ec7a6" providerId="AD" clId="Web-{AE07B7CA-A6E8-E512-4048-3B1B4982FA34}" dt="2025-10-13T10:19:27.665" v="1" actId="20577"/>
          <ac:spMkLst>
            <pc:docMk/>
            <pc:sldMk cId="0" sldId="256"/>
            <ac:spMk id="35" creationId="{00000000-0000-0000-0000-000000000000}"/>
          </ac:spMkLst>
        </pc:spChg>
      </pc:sldChg>
    </pc:docChg>
  </pc:docChgLst>
  <pc:docChgLst>
    <pc:chgData name="HOBSON, Pam (NHS ENGLAND)" userId="e84bfc33-1b8d-4f45-b285-129c5eba62b2" providerId="ADAL" clId="{BC437005-9EED-4CF8-BA4D-296F07F15748}"/>
    <pc:docChg chg="modSld">
      <pc:chgData name="HOBSON, Pam (NHS ENGLAND)" userId="e84bfc33-1b8d-4f45-b285-129c5eba62b2" providerId="ADAL" clId="{BC437005-9EED-4CF8-BA4D-296F07F15748}" dt="2025-10-10T15:42:37.594" v="25" actId="207"/>
      <pc:docMkLst>
        <pc:docMk/>
      </pc:docMkLst>
      <pc:sldChg chg="modSp mod">
        <pc:chgData name="HOBSON, Pam (NHS ENGLAND)" userId="e84bfc33-1b8d-4f45-b285-129c5eba62b2" providerId="ADAL" clId="{BC437005-9EED-4CF8-BA4D-296F07F15748}" dt="2025-10-10T15:42:37.594" v="25" actId="207"/>
        <pc:sldMkLst>
          <pc:docMk/>
          <pc:sldMk cId="0" sldId="256"/>
        </pc:sldMkLst>
        <pc:spChg chg="mod">
          <ac:chgData name="HOBSON, Pam (NHS ENGLAND)" userId="e84bfc33-1b8d-4f45-b285-129c5eba62b2" providerId="ADAL" clId="{BC437005-9EED-4CF8-BA4D-296F07F15748}" dt="2025-10-10T15:42:37.594" v="25" actId="207"/>
          <ac:spMkLst>
            <pc:docMk/>
            <pc:sldMk cId="0" sldId="256"/>
            <ac:spMk id="36" creationId="{00000000-0000-0000-0000-000000000000}"/>
          </ac:spMkLst>
        </pc:spChg>
      </pc:sldChg>
      <pc:sldChg chg="modSp mod">
        <pc:chgData name="HOBSON, Pam (NHS ENGLAND)" userId="e84bfc33-1b8d-4f45-b285-129c5eba62b2" providerId="ADAL" clId="{BC437005-9EED-4CF8-BA4D-296F07F15748}" dt="2025-10-10T14:24:35.804" v="24" actId="20577"/>
        <pc:sldMkLst>
          <pc:docMk/>
          <pc:sldMk cId="0" sldId="260"/>
        </pc:sldMkLst>
        <pc:spChg chg="mod">
          <ac:chgData name="HOBSON, Pam (NHS ENGLAND)" userId="e84bfc33-1b8d-4f45-b285-129c5eba62b2" providerId="ADAL" clId="{BC437005-9EED-4CF8-BA4D-296F07F15748}" dt="2025-10-10T14:24:35.804" v="24" actId="20577"/>
          <ac:spMkLst>
            <pc:docMk/>
            <pc:sldMk cId="0" sldId="260"/>
            <ac:spMk id="32" creationId="{00000000-0000-0000-0000-000000000000}"/>
          </ac:spMkLst>
        </pc:spChg>
      </pc:sldChg>
    </pc:docChg>
  </pc:docChgLst>
  <pc:docChgLst>
    <pc:chgData name="HOBSON, Pam (NHS ENGLAND)" userId="e84bfc33-1b8d-4f45-b285-129c5eba62b2" providerId="ADAL" clId="{4FB85F17-BC66-4E42-81B4-7581D0AD336E}"/>
    <pc:docChg chg="delSld">
      <pc:chgData name="HOBSON, Pam (NHS ENGLAND)" userId="e84bfc33-1b8d-4f45-b285-129c5eba62b2" providerId="ADAL" clId="{4FB85F17-BC66-4E42-81B4-7581D0AD336E}" dt="2025-09-30T15:56:41.443" v="0" actId="47"/>
      <pc:docMkLst>
        <pc:docMk/>
      </pc:docMkLst>
    </pc:docChg>
  </pc:docChgLst>
  <pc:docChgLst>
    <pc:chgData name="HOBSON, Pam (NHS ENGLAND)" userId="e84bfc33-1b8d-4f45-b285-129c5eba62b2" providerId="ADAL" clId="{83715E91-7FE9-4E58-BC8D-C4289B5BB162}"/>
    <pc:docChg chg="undo custSel modSld">
      <pc:chgData name="HOBSON, Pam (NHS ENGLAND)" userId="e84bfc33-1b8d-4f45-b285-129c5eba62b2" providerId="ADAL" clId="{83715E91-7FE9-4E58-BC8D-C4289B5BB162}" dt="2025-10-10T13:52:52.059" v="744" actId="255"/>
      <pc:docMkLst>
        <pc:docMk/>
      </pc:docMkLst>
      <pc:sldChg chg="modSp mod modCm">
        <pc:chgData name="HOBSON, Pam (NHS ENGLAND)" userId="e84bfc33-1b8d-4f45-b285-129c5eba62b2" providerId="ADAL" clId="{83715E91-7FE9-4E58-BC8D-C4289B5BB162}" dt="2025-10-10T13:52:52.059" v="744" actId="255"/>
        <pc:sldMkLst>
          <pc:docMk/>
          <pc:sldMk cId="0" sldId="256"/>
        </pc:sldMkLst>
        <pc:spChg chg="mod">
          <ac:chgData name="HOBSON, Pam (NHS ENGLAND)" userId="e84bfc33-1b8d-4f45-b285-129c5eba62b2" providerId="ADAL" clId="{83715E91-7FE9-4E58-BC8D-C4289B5BB162}" dt="2025-10-10T13:52:52.059" v="744" actId="255"/>
          <ac:spMkLst>
            <pc:docMk/>
            <pc:sldMk cId="0" sldId="256"/>
            <ac:spMk id="35" creationId="{00000000-0000-0000-0000-000000000000}"/>
          </ac:spMkLst>
        </pc:spChg>
        <pc:spChg chg="mod">
          <ac:chgData name="HOBSON, Pam (NHS ENGLAND)" userId="e84bfc33-1b8d-4f45-b285-129c5eba62b2" providerId="ADAL" clId="{83715E91-7FE9-4E58-BC8D-C4289B5BB162}" dt="2025-10-10T13:50:53.595" v="681" actId="20577"/>
          <ac:spMkLst>
            <pc:docMk/>
            <pc:sldMk cId="0" sldId="256"/>
            <ac:spMk id="36" creationId="{00000000-0000-0000-0000-000000000000}"/>
          </ac:spMkLst>
        </pc:spChg>
        <pc:spChg chg="mod">
          <ac:chgData name="HOBSON, Pam (NHS ENGLAND)" userId="e84bfc33-1b8d-4f45-b285-129c5eba62b2" providerId="ADAL" clId="{83715E91-7FE9-4E58-BC8D-C4289B5BB162}" dt="2025-10-02T08:36:12.736" v="107" actId="20577"/>
          <ac:spMkLst>
            <pc:docMk/>
            <pc:sldMk cId="0" sldId="256"/>
            <ac:spMk id="40" creationId="{00000000-0000-0000-0000-000000000000}"/>
          </ac:spMkLst>
        </pc:spChg>
        <pc:spChg chg="mod">
          <ac:chgData name="HOBSON, Pam (NHS ENGLAND)" userId="e84bfc33-1b8d-4f45-b285-129c5eba62b2" providerId="ADAL" clId="{83715E91-7FE9-4E58-BC8D-C4289B5BB162}" dt="2025-10-07T15:09:16.724" v="278" actId="113"/>
          <ac:spMkLst>
            <pc:docMk/>
            <pc:sldMk cId="0" sldId="256"/>
            <ac:spMk id="41" creationId="{00000000-0000-0000-0000-000000000000}"/>
          </ac:spMkLst>
        </pc:spChg>
        <pc:extLst>
          <p:ext xmlns:p="http://schemas.openxmlformats.org/presentationml/2006/main" uri="{D6D511B9-2390-475A-947B-AFAB55BFBCF1}">
            <pc226:cmChg xmlns:pc226="http://schemas.microsoft.com/office/powerpoint/2022/06/main/command" chg="mod">
              <pc226:chgData name="HOBSON, Pam (NHS ENGLAND)" userId="e84bfc33-1b8d-4f45-b285-129c5eba62b2" providerId="ADAL" clId="{83715E91-7FE9-4E58-BC8D-C4289B5BB162}" dt="2025-10-10T13:50:53.595" v="681" actId="20577"/>
              <pc2:cmMkLst xmlns:pc2="http://schemas.microsoft.com/office/powerpoint/2019/9/main/command">
                <pc:docMk/>
                <pc:sldMk cId="0" sldId="256"/>
                <pc2:cmMk id="{B89D980F-F7CA-47CC-93E3-6EA6651A7F9C}"/>
              </pc2:cmMkLst>
            </pc226:cmChg>
            <pc226:cmChg xmlns:pc226="http://schemas.microsoft.com/office/powerpoint/2022/06/main/command" chg="mod">
              <pc226:chgData name="HOBSON, Pam (NHS ENGLAND)" userId="e84bfc33-1b8d-4f45-b285-129c5eba62b2" providerId="ADAL" clId="{83715E91-7FE9-4E58-BC8D-C4289B5BB162}" dt="2025-10-07T15:08:18.920" v="275" actId="20577"/>
              <pc2:cmMkLst xmlns:pc2="http://schemas.microsoft.com/office/powerpoint/2019/9/main/command">
                <pc:docMk/>
                <pc:sldMk cId="0" sldId="256"/>
                <pc2:cmMk id="{ECAEC632-DD0A-47A4-8C9F-34A267B65107}"/>
              </pc2:cmMkLst>
            </pc226:cmChg>
            <pc226:cmChg xmlns:pc226="http://schemas.microsoft.com/office/powerpoint/2022/06/main/command" chg="mod">
              <pc226:chgData name="HOBSON, Pam (NHS ENGLAND)" userId="e84bfc33-1b8d-4f45-b285-129c5eba62b2" providerId="ADAL" clId="{83715E91-7FE9-4E58-BC8D-C4289B5BB162}" dt="2025-10-07T15:08:18.920" v="275" actId="20577"/>
              <pc2:cmMkLst xmlns:pc2="http://schemas.microsoft.com/office/powerpoint/2019/9/main/command">
                <pc:docMk/>
                <pc:sldMk cId="0" sldId="256"/>
                <pc2:cmMk id="{0D80CF69-1858-4B46-BECC-40D9D4BCAAD9}"/>
              </pc2:cmMkLst>
            </pc226:cmChg>
          </p:ext>
        </pc:extLst>
      </pc:sldChg>
      <pc:sldChg chg="modSp mod">
        <pc:chgData name="HOBSON, Pam (NHS ENGLAND)" userId="e84bfc33-1b8d-4f45-b285-129c5eba62b2" providerId="ADAL" clId="{83715E91-7FE9-4E58-BC8D-C4289B5BB162}" dt="2025-10-10T13:52:16.882" v="739" actId="14100"/>
        <pc:sldMkLst>
          <pc:docMk/>
          <pc:sldMk cId="0" sldId="257"/>
        </pc:sldMkLst>
        <pc:spChg chg="mod">
          <ac:chgData name="HOBSON, Pam (NHS ENGLAND)" userId="e84bfc33-1b8d-4f45-b285-129c5eba62b2" providerId="ADAL" clId="{83715E91-7FE9-4E58-BC8D-C4289B5BB162}" dt="2025-10-10T13:52:16.882" v="739" actId="14100"/>
          <ac:spMkLst>
            <pc:docMk/>
            <pc:sldMk cId="0" sldId="257"/>
            <ac:spMk id="35" creationId="{00000000-0000-0000-0000-000000000000}"/>
          </ac:spMkLst>
        </pc:spChg>
      </pc:sldChg>
      <pc:sldChg chg="delSp modSp mod modCm">
        <pc:chgData name="HOBSON, Pam (NHS ENGLAND)" userId="e84bfc33-1b8d-4f45-b285-129c5eba62b2" providerId="ADAL" clId="{83715E91-7FE9-4E58-BC8D-C4289B5BB162}" dt="2025-10-10T10:03:19.185" v="566" actId="207"/>
        <pc:sldMkLst>
          <pc:docMk/>
          <pc:sldMk cId="0" sldId="258"/>
        </pc:sldMkLst>
        <pc:graphicFrameChg chg="mod modGraphic">
          <ac:chgData name="HOBSON, Pam (NHS ENGLAND)" userId="e84bfc33-1b8d-4f45-b285-129c5eba62b2" providerId="ADAL" clId="{83715E91-7FE9-4E58-BC8D-C4289B5BB162}" dt="2025-10-10T10:03:19.185" v="566" actId="207"/>
          <ac:graphicFrameMkLst>
            <pc:docMk/>
            <pc:sldMk cId="0" sldId="258"/>
            <ac:graphicFrameMk id="27"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HOBSON, Pam (NHS ENGLAND)" userId="e84bfc33-1b8d-4f45-b285-129c5eba62b2" providerId="ADAL" clId="{83715E91-7FE9-4E58-BC8D-C4289B5BB162}" dt="2025-10-10T09:46:06.109" v="531" actId="20577"/>
              <pc2:cmMkLst xmlns:pc2="http://schemas.microsoft.com/office/powerpoint/2019/9/main/command">
                <pc:docMk/>
                <pc:sldMk cId="0" sldId="258"/>
                <pc2:cmMk id="{F6419E0B-7ED6-47A4-9D41-A66886CC3F01}"/>
              </pc2:cmMkLst>
            </pc226:cmChg>
            <pc226:cmChg xmlns:pc226="http://schemas.microsoft.com/office/powerpoint/2022/06/main/command" chg="mod">
              <pc226:chgData name="HOBSON, Pam (NHS ENGLAND)" userId="e84bfc33-1b8d-4f45-b285-129c5eba62b2" providerId="ADAL" clId="{83715E91-7FE9-4E58-BC8D-C4289B5BB162}" dt="2025-10-10T10:03:09.289" v="565" actId="20577"/>
              <pc2:cmMkLst xmlns:pc2="http://schemas.microsoft.com/office/powerpoint/2019/9/main/command">
                <pc:docMk/>
                <pc:sldMk cId="0" sldId="258"/>
                <pc2:cmMk id="{36151779-9794-4D25-878A-B3751AD27709}"/>
              </pc2:cmMkLst>
            </pc226:cmChg>
            <pc226:cmChg xmlns:pc226="http://schemas.microsoft.com/office/powerpoint/2022/06/main/command" chg="mod">
              <pc226:chgData name="HOBSON, Pam (NHS ENGLAND)" userId="e84bfc33-1b8d-4f45-b285-129c5eba62b2" providerId="ADAL" clId="{83715E91-7FE9-4E58-BC8D-C4289B5BB162}" dt="2025-10-09T16:41:23.809" v="426" actId="20577"/>
              <pc2:cmMkLst xmlns:pc2="http://schemas.microsoft.com/office/powerpoint/2019/9/main/command">
                <pc:docMk/>
                <pc:sldMk cId="0" sldId="258"/>
                <pc2:cmMk id="{E8B6C0E8-B257-429B-B842-DF29D890C024}"/>
              </pc2:cmMkLst>
            </pc226:cmChg>
          </p:ext>
        </pc:extLst>
      </pc:sldChg>
      <pc:sldChg chg="modSp mod">
        <pc:chgData name="HOBSON, Pam (NHS ENGLAND)" userId="e84bfc33-1b8d-4f45-b285-129c5eba62b2" providerId="ADAL" clId="{83715E91-7FE9-4E58-BC8D-C4289B5BB162}" dt="2025-10-07T15:35:07.870" v="280" actId="6549"/>
        <pc:sldMkLst>
          <pc:docMk/>
          <pc:sldMk cId="0" sldId="260"/>
        </pc:sldMkLst>
        <pc:spChg chg="mod">
          <ac:chgData name="HOBSON, Pam (NHS ENGLAND)" userId="e84bfc33-1b8d-4f45-b285-129c5eba62b2" providerId="ADAL" clId="{83715E91-7FE9-4E58-BC8D-C4289B5BB162}" dt="2025-10-07T15:06:25.518" v="136" actId="6549"/>
          <ac:spMkLst>
            <pc:docMk/>
            <pc:sldMk cId="0" sldId="260"/>
            <ac:spMk id="29" creationId="{00000000-0000-0000-0000-000000000000}"/>
          </ac:spMkLst>
        </pc:spChg>
        <pc:spChg chg="mod">
          <ac:chgData name="HOBSON, Pam (NHS ENGLAND)" userId="e84bfc33-1b8d-4f45-b285-129c5eba62b2" providerId="ADAL" clId="{83715E91-7FE9-4E58-BC8D-C4289B5BB162}" dt="2025-10-07T15:06:39.667" v="163" actId="6549"/>
          <ac:spMkLst>
            <pc:docMk/>
            <pc:sldMk cId="0" sldId="260"/>
            <ac:spMk id="31" creationId="{00000000-0000-0000-0000-000000000000}"/>
          </ac:spMkLst>
        </pc:spChg>
        <pc:spChg chg="mod">
          <ac:chgData name="HOBSON, Pam (NHS ENGLAND)" userId="e84bfc33-1b8d-4f45-b285-129c5eba62b2" providerId="ADAL" clId="{83715E91-7FE9-4E58-BC8D-C4289B5BB162}" dt="2025-10-07T15:35:07.870" v="280" actId="6549"/>
          <ac:spMkLst>
            <pc:docMk/>
            <pc:sldMk cId="0" sldId="260"/>
            <ac:spMk id="32" creationId="{00000000-0000-0000-0000-000000000000}"/>
          </ac:spMkLst>
        </pc:spChg>
        <pc:spChg chg="mod">
          <ac:chgData name="HOBSON, Pam (NHS ENGLAND)" userId="e84bfc33-1b8d-4f45-b285-129c5eba62b2" providerId="ADAL" clId="{83715E91-7FE9-4E58-BC8D-C4289B5BB162}" dt="2025-10-07T15:07:02.234" v="190" actId="6549"/>
          <ac:spMkLst>
            <pc:docMk/>
            <pc:sldMk cId="0" sldId="260"/>
            <ac:spMk id="33" creationId="{00000000-0000-0000-0000-000000000000}"/>
          </ac:spMkLst>
        </pc:spChg>
        <pc:spChg chg="mod">
          <ac:chgData name="HOBSON, Pam (NHS ENGLAND)" userId="e84bfc33-1b8d-4f45-b285-129c5eba62b2" providerId="ADAL" clId="{83715E91-7FE9-4E58-BC8D-C4289B5BB162}" dt="2025-10-07T15:07:30.816" v="246" actId="20577"/>
          <ac:spMkLst>
            <pc:docMk/>
            <pc:sldMk cId="0" sldId="260"/>
            <ac:spMk id="34" creationId="{00000000-0000-0000-0000-000000000000}"/>
          </ac:spMkLst>
        </pc:spChg>
      </pc:sldChg>
    </pc:docChg>
  </pc:docChgLst>
  <pc:docChgLst>
    <pc:chgData name="WYNN-JONES, Zena (NHS ENGLAND)" userId="03465f4d-06a4-4463-989e-2d3b759ec7a6" providerId="ADAL" clId="{DC1DFA7B-FC93-4C07-B873-CE951F771235}"/>
    <pc:docChg chg="custSel modSld">
      <pc:chgData name="WYNN-JONES, Zena (NHS ENGLAND)" userId="03465f4d-06a4-4463-989e-2d3b759ec7a6" providerId="ADAL" clId="{DC1DFA7B-FC93-4C07-B873-CE951F771235}" dt="2025-10-13T10:25:04.621" v="35" actId="6549"/>
      <pc:docMkLst>
        <pc:docMk/>
      </pc:docMkLst>
      <pc:sldChg chg="modSp mod modCm">
        <pc:chgData name="WYNN-JONES, Zena (NHS ENGLAND)" userId="03465f4d-06a4-4463-989e-2d3b759ec7a6" providerId="ADAL" clId="{DC1DFA7B-FC93-4C07-B873-CE951F771235}" dt="2025-10-13T10:23:08.907" v="31" actId="2711"/>
        <pc:sldMkLst>
          <pc:docMk/>
          <pc:sldMk cId="0" sldId="256"/>
        </pc:sldMkLst>
        <pc:spChg chg="mod">
          <ac:chgData name="WYNN-JONES, Zena (NHS ENGLAND)" userId="03465f4d-06a4-4463-989e-2d3b759ec7a6" providerId="ADAL" clId="{DC1DFA7B-FC93-4C07-B873-CE951F771235}" dt="2025-10-13T10:20:35.736" v="2" actId="207"/>
          <ac:spMkLst>
            <pc:docMk/>
            <pc:sldMk cId="0" sldId="256"/>
            <ac:spMk id="36" creationId="{00000000-0000-0000-0000-000000000000}"/>
          </ac:spMkLst>
        </pc:spChg>
        <pc:spChg chg="mod">
          <ac:chgData name="WYNN-JONES, Zena (NHS ENGLAND)" userId="03465f4d-06a4-4463-989e-2d3b759ec7a6" providerId="ADAL" clId="{DC1DFA7B-FC93-4C07-B873-CE951F771235}" dt="2025-10-13T10:21:11.970" v="7" actId="113"/>
          <ac:spMkLst>
            <pc:docMk/>
            <pc:sldMk cId="0" sldId="256"/>
            <ac:spMk id="37" creationId="{00000000-0000-0000-0000-000000000000}"/>
          </ac:spMkLst>
        </pc:spChg>
        <pc:spChg chg="mod">
          <ac:chgData name="WYNN-JONES, Zena (NHS ENGLAND)" userId="03465f4d-06a4-4463-989e-2d3b759ec7a6" providerId="ADAL" clId="{DC1DFA7B-FC93-4C07-B873-CE951F771235}" dt="2025-10-13T10:20:47.914" v="4" actId="113"/>
          <ac:spMkLst>
            <pc:docMk/>
            <pc:sldMk cId="0" sldId="256"/>
            <ac:spMk id="38" creationId="{00000000-0000-0000-0000-000000000000}"/>
          </ac:spMkLst>
        </pc:spChg>
        <pc:spChg chg="mod">
          <ac:chgData name="WYNN-JONES, Zena (NHS ENGLAND)" userId="03465f4d-06a4-4463-989e-2d3b759ec7a6" providerId="ADAL" clId="{DC1DFA7B-FC93-4C07-B873-CE951F771235}" dt="2025-10-13T10:22:52.154" v="28" actId="2711"/>
          <ac:spMkLst>
            <pc:docMk/>
            <pc:sldMk cId="0" sldId="256"/>
            <ac:spMk id="39" creationId="{00000000-0000-0000-0000-000000000000}"/>
          </ac:spMkLst>
        </pc:spChg>
        <pc:spChg chg="mod">
          <ac:chgData name="WYNN-JONES, Zena (NHS ENGLAND)" userId="03465f4d-06a4-4463-989e-2d3b759ec7a6" providerId="ADAL" clId="{DC1DFA7B-FC93-4C07-B873-CE951F771235}" dt="2025-10-13T10:22:40.336" v="25" actId="207"/>
          <ac:spMkLst>
            <pc:docMk/>
            <pc:sldMk cId="0" sldId="256"/>
            <ac:spMk id="40" creationId="{00000000-0000-0000-0000-000000000000}"/>
          </ac:spMkLst>
        </pc:spChg>
        <pc:spChg chg="mod">
          <ac:chgData name="WYNN-JONES, Zena (NHS ENGLAND)" userId="03465f4d-06a4-4463-989e-2d3b759ec7a6" providerId="ADAL" clId="{DC1DFA7B-FC93-4C07-B873-CE951F771235}" dt="2025-10-13T10:23:08.907" v="31" actId="2711"/>
          <ac:spMkLst>
            <pc:docMk/>
            <pc:sldMk cId="0" sldId="256"/>
            <ac:spMk id="41" creationId="{00000000-0000-0000-0000-000000000000}"/>
          </ac:spMkLst>
        </pc:spChg>
        <pc:extLst>
          <p:ext xmlns:p="http://schemas.openxmlformats.org/presentationml/2006/main" uri="{D6D511B9-2390-475A-947B-AFAB55BFBCF1}">
            <pc226:cmChg xmlns:pc226="http://schemas.microsoft.com/office/powerpoint/2022/06/main/command" chg="mod">
              <pc226:chgData name="WYNN-JONES, Zena (NHS ENGLAND)" userId="03465f4d-06a4-4463-989e-2d3b759ec7a6" providerId="ADAL" clId="{DC1DFA7B-FC93-4C07-B873-CE951F771235}" dt="2025-10-13T10:22:32.032" v="24" actId="20577"/>
              <pc2:cmMkLst xmlns:pc2="http://schemas.microsoft.com/office/powerpoint/2019/9/main/command">
                <pc:docMk/>
                <pc:sldMk cId="0" sldId="256"/>
                <pc2:cmMk id="{D6AB04F3-DD95-4A8C-8CA6-7F4D4DDA209B}"/>
              </pc2:cmMkLst>
            </pc226:cmChg>
          </p:ext>
        </pc:extLst>
      </pc:sldChg>
      <pc:sldChg chg="modSp mod">
        <pc:chgData name="WYNN-JONES, Zena (NHS ENGLAND)" userId="03465f4d-06a4-4463-989e-2d3b759ec7a6" providerId="ADAL" clId="{DC1DFA7B-FC93-4C07-B873-CE951F771235}" dt="2025-10-13T10:23:32.419" v="32" actId="207"/>
        <pc:sldMkLst>
          <pc:docMk/>
          <pc:sldMk cId="0" sldId="257"/>
        </pc:sldMkLst>
        <pc:spChg chg="mod">
          <ac:chgData name="WYNN-JONES, Zena (NHS ENGLAND)" userId="03465f4d-06a4-4463-989e-2d3b759ec7a6" providerId="ADAL" clId="{DC1DFA7B-FC93-4C07-B873-CE951F771235}" dt="2025-10-13T10:23:32.419" v="32" actId="207"/>
          <ac:spMkLst>
            <pc:docMk/>
            <pc:sldMk cId="0" sldId="257"/>
            <ac:spMk id="35" creationId="{00000000-0000-0000-0000-000000000000}"/>
          </ac:spMkLst>
        </pc:spChg>
      </pc:sldChg>
      <pc:sldChg chg="modSp mod modCm">
        <pc:chgData name="WYNN-JONES, Zena (NHS ENGLAND)" userId="03465f4d-06a4-4463-989e-2d3b759ec7a6" providerId="ADAL" clId="{DC1DFA7B-FC93-4C07-B873-CE951F771235}" dt="2025-10-13T10:25:04.621" v="35" actId="6549"/>
        <pc:sldMkLst>
          <pc:docMk/>
          <pc:sldMk cId="0" sldId="258"/>
        </pc:sldMkLst>
        <pc:graphicFrameChg chg="modGraphic">
          <ac:chgData name="WYNN-JONES, Zena (NHS ENGLAND)" userId="03465f4d-06a4-4463-989e-2d3b759ec7a6" providerId="ADAL" clId="{DC1DFA7B-FC93-4C07-B873-CE951F771235}" dt="2025-10-13T10:25:04.621" v="35" actId="6549"/>
          <ac:graphicFrameMkLst>
            <pc:docMk/>
            <pc:sldMk cId="0" sldId="258"/>
            <ac:graphicFrameMk id="27"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WYNN-JONES, Zena (NHS ENGLAND)" userId="03465f4d-06a4-4463-989e-2d3b759ec7a6" providerId="ADAL" clId="{DC1DFA7B-FC93-4C07-B873-CE951F771235}" dt="2025-10-13T10:25:04.621" v="35" actId="6549"/>
              <pc2:cmMkLst xmlns:pc2="http://schemas.microsoft.com/office/powerpoint/2019/9/main/command">
                <pc:docMk/>
                <pc:sldMk cId="0" sldId="258"/>
                <pc2:cmMk id="{36151779-9794-4D25-878A-B3751AD27709}"/>
              </pc2:cmMkLst>
            </pc226:cmChg>
          </p:ext>
        </pc:extLst>
      </pc:sldChg>
    </pc:docChg>
  </pc:docChgLst>
  <pc:docChgLst>
    <pc:chgData name="WYNN-JONES, Zena (NHS ENGLAND)" userId="03465f4d-06a4-4463-989e-2d3b759ec7a6" providerId="ADAL" clId="{826B0B8F-5F2A-4DC9-9B12-562301BED3FD}"/>
    <pc:docChg chg="modSld">
      <pc:chgData name="WYNN-JONES, Zena (NHS ENGLAND)" userId="03465f4d-06a4-4463-989e-2d3b759ec7a6" providerId="ADAL" clId="{826B0B8F-5F2A-4DC9-9B12-562301BED3FD}" dt="2025-10-08T11:53:32.851" v="6" actId="1076"/>
      <pc:docMkLst>
        <pc:docMk/>
      </pc:docMkLst>
      <pc:sldChg chg="modSp mod modCm">
        <pc:chgData name="WYNN-JONES, Zena (NHS ENGLAND)" userId="03465f4d-06a4-4463-989e-2d3b759ec7a6" providerId="ADAL" clId="{826B0B8F-5F2A-4DC9-9B12-562301BED3FD}" dt="2025-10-03T10:46:44.147" v="2" actId="20577"/>
        <pc:sldMkLst>
          <pc:docMk/>
          <pc:sldMk cId="0" sldId="256"/>
        </pc:sldMkLst>
        <pc:spChg chg="mod">
          <ac:chgData name="WYNN-JONES, Zena (NHS ENGLAND)" userId="03465f4d-06a4-4463-989e-2d3b759ec7a6" providerId="ADAL" clId="{826B0B8F-5F2A-4DC9-9B12-562301BED3FD}" dt="2025-10-03T10:46:44.147" v="2" actId="20577"/>
          <ac:spMkLst>
            <pc:docMk/>
            <pc:sldMk cId="0" sldId="256"/>
            <ac:spMk id="41" creationId="{00000000-0000-0000-0000-000000000000}"/>
          </ac:spMkLst>
        </pc:spChg>
        <pc:extLst>
          <p:ext xmlns:p="http://schemas.openxmlformats.org/presentationml/2006/main" uri="{D6D511B9-2390-475A-947B-AFAB55BFBCF1}">
            <pc226:cmChg xmlns:pc226="http://schemas.microsoft.com/office/powerpoint/2022/06/main/command" chg="mod">
              <pc226:chgData name="WYNN-JONES, Zena (NHS ENGLAND)" userId="03465f4d-06a4-4463-989e-2d3b759ec7a6" providerId="ADAL" clId="{826B0B8F-5F2A-4DC9-9B12-562301BED3FD}" dt="2025-10-03T10:46:44.147" v="2" actId="20577"/>
              <pc2:cmMkLst xmlns:pc2="http://schemas.microsoft.com/office/powerpoint/2019/9/main/command">
                <pc:docMk/>
                <pc:sldMk cId="0" sldId="256"/>
                <pc2:cmMk id="{ECAEC632-DD0A-47A4-8C9F-34A267B65107}"/>
              </pc2:cmMkLst>
            </pc226:cmChg>
          </p:ext>
        </pc:extLst>
      </pc:sldChg>
      <pc:sldChg chg="modSp mod">
        <pc:chgData name="WYNN-JONES, Zena (NHS ENGLAND)" userId="03465f4d-06a4-4463-989e-2d3b759ec7a6" providerId="ADAL" clId="{826B0B8F-5F2A-4DC9-9B12-562301BED3FD}" dt="2025-10-03T10:47:36.519" v="4" actId="20577"/>
        <pc:sldMkLst>
          <pc:docMk/>
          <pc:sldMk cId="0" sldId="258"/>
        </pc:sldMkLst>
        <pc:graphicFrameChg chg="modGraphic">
          <ac:chgData name="WYNN-JONES, Zena (NHS ENGLAND)" userId="03465f4d-06a4-4463-989e-2d3b759ec7a6" providerId="ADAL" clId="{826B0B8F-5F2A-4DC9-9B12-562301BED3FD}" dt="2025-10-03T10:47:36.519" v="4" actId="20577"/>
          <ac:graphicFrameMkLst>
            <pc:docMk/>
            <pc:sldMk cId="0" sldId="258"/>
            <ac:graphicFrameMk id="27" creationId="{00000000-0000-0000-0000-000000000000}"/>
          </ac:graphicFrameMkLst>
        </pc:graphicFrameChg>
      </pc:sldChg>
      <pc:sldChg chg="modSp mod">
        <pc:chgData name="WYNN-JONES, Zena (NHS ENGLAND)" userId="03465f4d-06a4-4463-989e-2d3b759ec7a6" providerId="ADAL" clId="{826B0B8F-5F2A-4DC9-9B12-562301BED3FD}" dt="2025-10-08T11:53:32.851" v="6" actId="1076"/>
        <pc:sldMkLst>
          <pc:docMk/>
          <pc:sldMk cId="0" sldId="260"/>
        </pc:sldMkLst>
        <pc:spChg chg="mod">
          <ac:chgData name="WYNN-JONES, Zena (NHS ENGLAND)" userId="03465f4d-06a4-4463-989e-2d3b759ec7a6" providerId="ADAL" clId="{826B0B8F-5F2A-4DC9-9B12-562301BED3FD}" dt="2025-10-08T11:53:32.851" v="6" actId="1076"/>
          <ac:spMkLst>
            <pc:docMk/>
            <pc:sldMk cId="0" sldId="260"/>
            <ac:spMk id="32" creationId="{00000000-0000-0000-0000-000000000000}"/>
          </ac:spMkLst>
        </pc:spChg>
      </pc:sldChg>
    </pc:docChg>
  </pc:docChgLst>
  <pc:docChgLst>
    <pc:chgData name="WYNN-JONES, Zena (NHS ENGLAND)" userId="S::zena.wynn-jones@nhs.net::03465f4d-06a4-4463-989e-2d3b759ec7a6" providerId="AD" clId="Web-{0A4A7043-69AE-083D-F825-35E642D3C8CB}"/>
    <pc:docChg chg="modSld">
      <pc:chgData name="WYNN-JONES, Zena (NHS ENGLAND)" userId="S::zena.wynn-jones@nhs.net::03465f4d-06a4-4463-989e-2d3b759ec7a6" providerId="AD" clId="Web-{0A4A7043-69AE-083D-F825-35E642D3C8CB}" dt="2025-10-14T09:50:13.133" v="8" actId="20577"/>
      <pc:docMkLst>
        <pc:docMk/>
      </pc:docMkLst>
      <pc:sldChg chg="modSp">
        <pc:chgData name="WYNN-JONES, Zena (NHS ENGLAND)" userId="S::zena.wynn-jones@nhs.net::03465f4d-06a4-4463-989e-2d3b759ec7a6" providerId="AD" clId="Web-{0A4A7043-69AE-083D-F825-35E642D3C8CB}" dt="2025-10-14T09:50:13.133" v="8" actId="20577"/>
        <pc:sldMkLst>
          <pc:docMk/>
          <pc:sldMk cId="0" sldId="256"/>
        </pc:sldMkLst>
        <pc:spChg chg="mod">
          <ac:chgData name="WYNN-JONES, Zena (NHS ENGLAND)" userId="S::zena.wynn-jones@nhs.net::03465f4d-06a4-4463-989e-2d3b759ec7a6" providerId="AD" clId="Web-{0A4A7043-69AE-083D-F825-35E642D3C8CB}" dt="2025-10-14T09:50:13.133" v="8" actId="20577"/>
          <ac:spMkLst>
            <pc:docMk/>
            <pc:sldMk cId="0" sldId="256"/>
            <ac:spMk id="4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hyperlink" Target="https://gbr01.safelinks.protection.outlook.com/?url=https%3A%2F%2Fforms.office.com%2Fe%2FLx2RbPcN0v&amp;data=05%7C02%7Czena.wynn-jones%40nhs.net%7C400f47f198124184392c08de07eebee7%7C37c354b285b047f5b22207b48d774ee3%7C0%7C0%7C638956919144524972%7CUnknown%7CTWFpbGZsb3d8eyJFbXB0eU1hcGkiOnRydWUsIlYiOiIwLjAuMDAwMCIsIlAiOiJXaW4zMiIsIkFOIjoiTWFpbCIsIldUIjoyfQ%3D%3D%7C0%7C%7C%7C&amp;sdata=3QN0ruosvZjjY7VrzAA81ye3eGvvs2tJQOTtEWReRvM%3D&amp;reserved=0" TargetMode="External"/><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hyperlink" Target="https://www.hee.nhs.uk/our-work/population-health/stroke" TargetMode="External"/><Relationship Id="rId2" Type="http://schemas.openxmlformats.org/officeDocument/2006/relationships/image" Target="../media/image1.png"/><Relationship Id="rId16" Type="http://schemas.openxmlformats.org/officeDocument/2006/relationships/hyperlink" Target="https://www.hee.nhs.uk/our-work/population-health/respiratory-disease" TargetMode="Externa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hyperlink" Target="https://www.hee.nhs.uk/our-work/population-health/cardiovascular-disease" TargetMode="External"/><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3.png"/><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4F5"/>
        </a:solidFill>
        <a:effectLst/>
      </p:bgPr>
    </p:bg>
    <p:spTree>
      <p:nvGrpSpPr>
        <p:cNvPr id="1" name=""/>
        <p:cNvGrpSpPr/>
        <p:nvPr/>
      </p:nvGrpSpPr>
      <p:grpSpPr>
        <a:xfrm>
          <a:off x="0" y="0"/>
          <a:ext cx="0" cy="0"/>
          <a:chOff x="0" y="0"/>
          <a:chExt cx="0" cy="0"/>
        </a:xfrm>
      </p:grpSpPr>
      <p:grpSp>
        <p:nvGrpSpPr>
          <p:cNvPr id="2" name="Group 2"/>
          <p:cNvGrpSpPr/>
          <p:nvPr/>
        </p:nvGrpSpPr>
        <p:grpSpPr>
          <a:xfrm>
            <a:off x="903812" y="1135386"/>
            <a:ext cx="16801037" cy="8666382"/>
            <a:chOff x="0" y="0"/>
            <a:chExt cx="4424965" cy="2282504"/>
          </a:xfrm>
        </p:grpSpPr>
        <p:sp>
          <p:nvSpPr>
            <p:cNvPr id="3" name="Freeform 3"/>
            <p:cNvSpPr/>
            <p:nvPr/>
          </p:nvSpPr>
          <p:spPr>
            <a:xfrm>
              <a:off x="0" y="0"/>
              <a:ext cx="4424964" cy="2282504"/>
            </a:xfrm>
            <a:custGeom>
              <a:avLst/>
              <a:gdLst/>
              <a:ahLst/>
              <a:cxnLst/>
              <a:rect l="l" t="t" r="r" b="b"/>
              <a:pathLst>
                <a:path w="4424964" h="2282504">
                  <a:moveTo>
                    <a:pt x="23501" y="0"/>
                  </a:moveTo>
                  <a:lnTo>
                    <a:pt x="4401464" y="0"/>
                  </a:lnTo>
                  <a:cubicBezTo>
                    <a:pt x="4407696" y="0"/>
                    <a:pt x="4413674" y="2476"/>
                    <a:pt x="4418081" y="6883"/>
                  </a:cubicBezTo>
                  <a:cubicBezTo>
                    <a:pt x="4422489" y="11290"/>
                    <a:pt x="4424964" y="17268"/>
                    <a:pt x="4424964" y="23501"/>
                  </a:cubicBezTo>
                  <a:lnTo>
                    <a:pt x="4424964" y="2259003"/>
                  </a:lnTo>
                  <a:cubicBezTo>
                    <a:pt x="4424964" y="2265236"/>
                    <a:pt x="4422489" y="2271214"/>
                    <a:pt x="4418081" y="2275621"/>
                  </a:cubicBezTo>
                  <a:cubicBezTo>
                    <a:pt x="4413674" y="2280028"/>
                    <a:pt x="4407696" y="2282504"/>
                    <a:pt x="4401464" y="2282504"/>
                  </a:cubicBezTo>
                  <a:lnTo>
                    <a:pt x="23501" y="2282504"/>
                  </a:lnTo>
                  <a:cubicBezTo>
                    <a:pt x="17268" y="2282504"/>
                    <a:pt x="11290" y="2280028"/>
                    <a:pt x="6883" y="2275621"/>
                  </a:cubicBezTo>
                  <a:cubicBezTo>
                    <a:pt x="2476" y="2271214"/>
                    <a:pt x="0" y="2265236"/>
                    <a:pt x="0" y="2259003"/>
                  </a:cubicBezTo>
                  <a:lnTo>
                    <a:pt x="0" y="23501"/>
                  </a:lnTo>
                  <a:cubicBezTo>
                    <a:pt x="0" y="17268"/>
                    <a:pt x="2476" y="11290"/>
                    <a:pt x="6883" y="6883"/>
                  </a:cubicBezTo>
                  <a:cubicBezTo>
                    <a:pt x="11290" y="2476"/>
                    <a:pt x="17268" y="0"/>
                    <a:pt x="23501" y="0"/>
                  </a:cubicBezTo>
                  <a:close/>
                </a:path>
              </a:pathLst>
            </a:custGeom>
            <a:solidFill>
              <a:srgbClr val="FFFFFF"/>
            </a:solidFill>
            <a:ln w="47625" cap="rnd">
              <a:solidFill>
                <a:srgbClr val="1C345E"/>
              </a:solidFill>
              <a:prstDash val="solid"/>
              <a:round/>
            </a:ln>
          </p:spPr>
          <p:txBody>
            <a:bodyPr/>
            <a:lstStyle/>
            <a:p>
              <a:endParaRPr lang="en-GB"/>
            </a:p>
          </p:txBody>
        </p:sp>
        <p:sp>
          <p:nvSpPr>
            <p:cNvPr id="4" name="TextBox 4"/>
            <p:cNvSpPr txBox="1"/>
            <p:nvPr/>
          </p:nvSpPr>
          <p:spPr>
            <a:xfrm>
              <a:off x="0" y="-38100"/>
              <a:ext cx="4424965" cy="232060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8795" y="5030941"/>
            <a:ext cx="3578121" cy="4770827"/>
          </a:xfrm>
          <a:custGeom>
            <a:avLst/>
            <a:gdLst/>
            <a:ahLst/>
            <a:cxnLst/>
            <a:rect l="l" t="t" r="r" b="b"/>
            <a:pathLst>
              <a:path w="3578121" h="4770827">
                <a:moveTo>
                  <a:pt x="0" y="0"/>
                </a:moveTo>
                <a:lnTo>
                  <a:pt x="3578121" y="0"/>
                </a:lnTo>
                <a:lnTo>
                  <a:pt x="3578121" y="4770827"/>
                </a:lnTo>
                <a:lnTo>
                  <a:pt x="0" y="47708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6678519" y="56017"/>
            <a:ext cx="1283092" cy="798970"/>
          </a:xfrm>
          <a:custGeom>
            <a:avLst/>
            <a:gdLst/>
            <a:ahLst/>
            <a:cxnLst/>
            <a:rect l="l" t="t" r="r" b="b"/>
            <a:pathLst>
              <a:path w="1283092" h="798970">
                <a:moveTo>
                  <a:pt x="0" y="0"/>
                </a:moveTo>
                <a:lnTo>
                  <a:pt x="1283092" y="0"/>
                </a:lnTo>
                <a:lnTo>
                  <a:pt x="1283092" y="798971"/>
                </a:lnTo>
                <a:lnTo>
                  <a:pt x="0" y="798971"/>
                </a:lnTo>
                <a:lnTo>
                  <a:pt x="0" y="0"/>
                </a:lnTo>
                <a:close/>
              </a:path>
            </a:pathLst>
          </a:custGeom>
          <a:blipFill>
            <a:blip r:embed="rId4"/>
            <a:stretch>
              <a:fillRect/>
            </a:stretch>
          </a:blipFill>
        </p:spPr>
        <p:txBody>
          <a:bodyPr/>
          <a:lstStyle/>
          <a:p>
            <a:endParaRPr lang="en-GB"/>
          </a:p>
        </p:txBody>
      </p:sp>
      <p:sp>
        <p:nvSpPr>
          <p:cNvPr id="30" name="Freeform 30"/>
          <p:cNvSpPr/>
          <p:nvPr/>
        </p:nvSpPr>
        <p:spPr>
          <a:xfrm>
            <a:off x="4488291" y="2318680"/>
            <a:ext cx="991023" cy="991023"/>
          </a:xfrm>
          <a:custGeom>
            <a:avLst/>
            <a:gdLst/>
            <a:ahLst/>
            <a:cxnLst/>
            <a:rect l="l" t="t" r="r" b="b"/>
            <a:pathLst>
              <a:path w="991023" h="991023">
                <a:moveTo>
                  <a:pt x="0" y="0"/>
                </a:moveTo>
                <a:lnTo>
                  <a:pt x="991023" y="0"/>
                </a:lnTo>
                <a:lnTo>
                  <a:pt x="991023" y="991023"/>
                </a:lnTo>
                <a:lnTo>
                  <a:pt x="0" y="9910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1" name="Freeform 31"/>
          <p:cNvSpPr/>
          <p:nvPr/>
        </p:nvSpPr>
        <p:spPr>
          <a:xfrm>
            <a:off x="4522524" y="3695575"/>
            <a:ext cx="939674" cy="939674"/>
          </a:xfrm>
          <a:custGeom>
            <a:avLst/>
            <a:gdLst/>
            <a:ahLst/>
            <a:cxnLst/>
            <a:rect l="l" t="t" r="r" b="b"/>
            <a:pathLst>
              <a:path w="939674" h="939674">
                <a:moveTo>
                  <a:pt x="0" y="0"/>
                </a:moveTo>
                <a:lnTo>
                  <a:pt x="939673" y="0"/>
                </a:lnTo>
                <a:lnTo>
                  <a:pt x="939673" y="939674"/>
                </a:lnTo>
                <a:lnTo>
                  <a:pt x="0" y="9396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2" name="Freeform 32"/>
          <p:cNvSpPr/>
          <p:nvPr/>
        </p:nvSpPr>
        <p:spPr>
          <a:xfrm>
            <a:off x="4505407" y="5468577"/>
            <a:ext cx="939674" cy="939674"/>
          </a:xfrm>
          <a:custGeom>
            <a:avLst/>
            <a:gdLst/>
            <a:ahLst/>
            <a:cxnLst/>
            <a:rect l="l" t="t" r="r" b="b"/>
            <a:pathLst>
              <a:path w="939674" h="939674">
                <a:moveTo>
                  <a:pt x="0" y="0"/>
                </a:moveTo>
                <a:lnTo>
                  <a:pt x="939674" y="0"/>
                </a:lnTo>
                <a:lnTo>
                  <a:pt x="939674" y="939674"/>
                </a:lnTo>
                <a:lnTo>
                  <a:pt x="0" y="9396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3" name="Freeform 33"/>
          <p:cNvSpPr/>
          <p:nvPr/>
        </p:nvSpPr>
        <p:spPr>
          <a:xfrm>
            <a:off x="4488291" y="7017851"/>
            <a:ext cx="956790" cy="956790"/>
          </a:xfrm>
          <a:custGeom>
            <a:avLst/>
            <a:gdLst/>
            <a:ahLst/>
            <a:cxnLst/>
            <a:rect l="l" t="t" r="r" b="b"/>
            <a:pathLst>
              <a:path w="956790" h="956790">
                <a:moveTo>
                  <a:pt x="0" y="0"/>
                </a:moveTo>
                <a:lnTo>
                  <a:pt x="956790" y="0"/>
                </a:lnTo>
                <a:lnTo>
                  <a:pt x="956790" y="956790"/>
                </a:lnTo>
                <a:lnTo>
                  <a:pt x="0" y="9567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4" name="Freeform 34"/>
          <p:cNvSpPr/>
          <p:nvPr/>
        </p:nvSpPr>
        <p:spPr>
          <a:xfrm>
            <a:off x="4436941" y="8584241"/>
            <a:ext cx="1008140" cy="1008140"/>
          </a:xfrm>
          <a:custGeom>
            <a:avLst/>
            <a:gdLst/>
            <a:ahLst/>
            <a:cxnLst/>
            <a:rect l="l" t="t" r="r" b="b"/>
            <a:pathLst>
              <a:path w="1008140" h="1008140">
                <a:moveTo>
                  <a:pt x="0" y="0"/>
                </a:moveTo>
                <a:lnTo>
                  <a:pt x="1008140" y="0"/>
                </a:lnTo>
                <a:lnTo>
                  <a:pt x="1008140" y="1008140"/>
                </a:lnTo>
                <a:lnTo>
                  <a:pt x="0" y="10081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5" name="TextBox 35"/>
          <p:cNvSpPr txBox="1"/>
          <p:nvPr/>
        </p:nvSpPr>
        <p:spPr>
          <a:xfrm>
            <a:off x="326389" y="184945"/>
            <a:ext cx="16352125" cy="506805"/>
          </a:xfrm>
          <a:prstGeom prst="rect">
            <a:avLst/>
          </a:prstGeom>
        </p:spPr>
        <p:txBody>
          <a:bodyPr wrap="square" lIns="0" tIns="0" rIns="0" bIns="0" rtlCol="0" anchor="t">
            <a:spAutoFit/>
          </a:bodyPr>
          <a:lstStyle/>
          <a:p>
            <a:pPr algn="ctr">
              <a:lnSpc>
                <a:spcPts val="4104"/>
              </a:lnSpc>
            </a:pPr>
            <a:r>
              <a:rPr lang="en-US" sz="3200" b="1" dirty="0">
                <a:latin typeface="Arial MT Pro"/>
                <a:ea typeface="Arial MT Pro Bold"/>
                <a:cs typeface="Arial"/>
                <a:sym typeface="Arial MT Pro Bold"/>
              </a:rPr>
              <a:t>Long-Term Conditions and Prevention - CVDR Training Grants process</a:t>
            </a:r>
            <a:endParaRPr lang="en-US" dirty="0">
              <a:latin typeface="Arial MT Pro"/>
              <a:ea typeface="Calibri"/>
              <a:cs typeface="Calibri"/>
            </a:endParaRPr>
          </a:p>
        </p:txBody>
      </p:sp>
      <p:sp>
        <p:nvSpPr>
          <p:cNvPr id="36" name="TextBox 36"/>
          <p:cNvSpPr txBox="1"/>
          <p:nvPr/>
        </p:nvSpPr>
        <p:spPr>
          <a:xfrm>
            <a:off x="1218715" y="1390201"/>
            <a:ext cx="16040585" cy="1237108"/>
          </a:xfrm>
          <a:prstGeom prst="rect">
            <a:avLst/>
          </a:prstGeom>
        </p:spPr>
        <p:txBody>
          <a:bodyPr lIns="0" tIns="0" rIns="0" bIns="0" rtlCol="0" anchor="t">
            <a:spAutoFit/>
          </a:bodyPr>
          <a:lstStyle/>
          <a:p>
            <a:pPr algn="l">
              <a:lnSpc>
                <a:spcPts val="1944"/>
              </a:lnSpc>
              <a:spcBef>
                <a:spcPct val="0"/>
              </a:spcBef>
            </a:pPr>
            <a:r>
              <a:rPr lang="en-US" sz="1800" dirty="0">
                <a:latin typeface="Arial" panose="020B0604020202020204" pitchFamily="34" charset="0"/>
                <a:ea typeface="Arial MT Pro Bold"/>
                <a:cs typeface="Arial" panose="020B0604020202020204" pitchFamily="34" charset="0"/>
                <a:sym typeface="Arial MT Pro Bold"/>
              </a:rPr>
              <a:t>The </a:t>
            </a:r>
            <a:r>
              <a:rPr lang="en-US" dirty="0">
                <a:latin typeface="Arial" panose="020B0604020202020204" pitchFamily="34" charset="0"/>
                <a:ea typeface="Arial MT Pro Bold"/>
                <a:cs typeface="Arial" panose="020B0604020202020204" pitchFamily="34" charset="0"/>
                <a:sym typeface="Arial MT Pro Bold"/>
              </a:rPr>
              <a:t>Long-Term Conditions and Prevention Training </a:t>
            </a:r>
            <a:r>
              <a:rPr lang="en-US" sz="1800" dirty="0">
                <a:latin typeface="Arial" panose="020B0604020202020204" pitchFamily="34" charset="0"/>
                <a:ea typeface="Arial MT Pro Bold"/>
                <a:cs typeface="Arial" panose="020B0604020202020204" pitchFamily="34" charset="0"/>
                <a:sym typeface="Arial MT Pro Bold"/>
              </a:rPr>
              <a:t>Grant Assessment Framework (page 2) has been developed to evaluate training grant applications fairly and equitably, allowing the evaluation panel to consistently assess the suitability of candidates wishing to be considered for a long-term conditions and prevention – CVDR  training grant.  Candidates are encouraged to consider the categories outlined in the framework and use the evidence indicators to support their responses whilst completing their application.</a:t>
            </a:r>
          </a:p>
          <a:p>
            <a:pPr algn="l">
              <a:lnSpc>
                <a:spcPts val="1944"/>
              </a:lnSpc>
              <a:spcBef>
                <a:spcPct val="0"/>
              </a:spcBef>
            </a:pPr>
            <a:endParaRPr lang="en-US" sz="1800" dirty="0">
              <a:latin typeface="Arial" panose="020B0604020202020204" pitchFamily="34" charset="0"/>
              <a:ea typeface="Arial MT Pro Bold"/>
              <a:cs typeface="Arial" panose="020B0604020202020204" pitchFamily="34" charset="0"/>
              <a:sym typeface="Arial MT Pro Bold"/>
            </a:endParaRPr>
          </a:p>
        </p:txBody>
      </p:sp>
      <p:sp>
        <p:nvSpPr>
          <p:cNvPr id="37" name="TextBox 37"/>
          <p:cNvSpPr txBox="1"/>
          <p:nvPr/>
        </p:nvSpPr>
        <p:spPr>
          <a:xfrm>
            <a:off x="5647198" y="3657475"/>
            <a:ext cx="11612102" cy="1378458"/>
          </a:xfrm>
          <a:prstGeom prst="rect">
            <a:avLst/>
          </a:prstGeom>
        </p:spPr>
        <p:txBody>
          <a:bodyPr lIns="0" tIns="0" rIns="0" bIns="0" rtlCol="0" anchor="t">
            <a:spAutoFit/>
          </a:bodyPr>
          <a:lstStyle/>
          <a:p>
            <a:pPr algn="l">
              <a:lnSpc>
                <a:spcPts val="2106"/>
              </a:lnSpc>
            </a:pPr>
            <a:r>
              <a:rPr lang="en-US" sz="1800" dirty="0">
                <a:latin typeface="Arial" panose="020B0604020202020204" pitchFamily="34" charset="0"/>
                <a:ea typeface="Arial MT Pro Bold"/>
                <a:cs typeface="Arial" panose="020B0604020202020204" pitchFamily="34" charset="0"/>
                <a:sym typeface="Arial MT Pro Bold"/>
              </a:rPr>
              <a:t>Before starting your application, it is also important to have identified an appropriate training course to apply for. You may already have a course in mind, however, you may want to explore training directories: </a:t>
            </a:r>
          </a:p>
          <a:p>
            <a:pPr marL="388628" lvl="1" indent="-194314" algn="l">
              <a:lnSpc>
                <a:spcPts val="2106"/>
              </a:lnSpc>
              <a:buFont typeface="Arial"/>
              <a:buChar char="•"/>
            </a:pPr>
            <a:r>
              <a:rPr lang="en-US" sz="1800" b="1" u="sng" dirty="0">
                <a:solidFill>
                  <a:srgbClr val="273C5C"/>
                </a:solidFill>
                <a:latin typeface="Arial" panose="020B0604020202020204" pitchFamily="34" charset="0"/>
                <a:ea typeface="Arial MT Pro Bold"/>
                <a:cs typeface="Arial" panose="020B0604020202020204" pitchFamily="34" charset="0"/>
                <a:sym typeface="Arial MT Pro Bold"/>
                <a:hlinkClick r:id="rId15" tooltip="https://www.hee.nhs.uk/our-work/population-health/cardiovascular-disease"/>
              </a:rPr>
              <a:t>Cardiovascular </a:t>
            </a:r>
          </a:p>
          <a:p>
            <a:pPr marL="388628" lvl="1" indent="-194314" algn="l">
              <a:lnSpc>
                <a:spcPts val="2106"/>
              </a:lnSpc>
              <a:buFont typeface="Arial"/>
              <a:buChar char="•"/>
            </a:pPr>
            <a:r>
              <a:rPr lang="en-US" sz="1800" b="1" u="sng" dirty="0">
                <a:solidFill>
                  <a:srgbClr val="273C5C"/>
                </a:solidFill>
                <a:latin typeface="Arial" panose="020B0604020202020204" pitchFamily="34" charset="0"/>
                <a:ea typeface="Arial MT Pro Bold"/>
                <a:cs typeface="Arial" panose="020B0604020202020204" pitchFamily="34" charset="0"/>
                <a:sym typeface="Arial MT Pro Bold"/>
                <a:hlinkClick r:id="rId16" tooltip="https://www.hee.nhs.uk/our-work/population-health/respiratory-disease"/>
              </a:rPr>
              <a:t>Respiratory</a:t>
            </a:r>
          </a:p>
          <a:p>
            <a:pPr marL="388628" lvl="1" indent="-194314" algn="l">
              <a:lnSpc>
                <a:spcPts val="2106"/>
              </a:lnSpc>
              <a:buFont typeface="Arial"/>
              <a:buChar char="•"/>
            </a:pPr>
            <a:r>
              <a:rPr lang="en-US" sz="1800" b="1" u="sng" dirty="0">
                <a:solidFill>
                  <a:srgbClr val="273C5C"/>
                </a:solidFill>
                <a:latin typeface="Arial" panose="020B0604020202020204" pitchFamily="34" charset="0"/>
                <a:ea typeface="Arial MT Pro Bold"/>
                <a:cs typeface="Arial" panose="020B0604020202020204" pitchFamily="34" charset="0"/>
                <a:sym typeface="Arial MT Pro Bold"/>
                <a:hlinkClick r:id="rId17" tooltip="https://www.hee.nhs.uk/our-work/population-health/stroke"/>
              </a:rPr>
              <a:t>Stroke</a:t>
            </a:r>
          </a:p>
        </p:txBody>
      </p:sp>
      <p:sp>
        <p:nvSpPr>
          <p:cNvPr id="38" name="TextBox 38"/>
          <p:cNvSpPr txBox="1"/>
          <p:nvPr/>
        </p:nvSpPr>
        <p:spPr>
          <a:xfrm>
            <a:off x="5647198" y="2514867"/>
            <a:ext cx="11817501" cy="807913"/>
          </a:xfrm>
          <a:prstGeom prst="rect">
            <a:avLst/>
          </a:prstGeom>
        </p:spPr>
        <p:txBody>
          <a:bodyPr lIns="0" tIns="0" rIns="0" bIns="0" rtlCol="0" anchor="t">
            <a:spAutoFit/>
          </a:bodyPr>
          <a:lstStyle/>
          <a:p>
            <a:pPr algn="l">
              <a:lnSpc>
                <a:spcPts val="2124"/>
              </a:lnSpc>
            </a:pPr>
            <a:r>
              <a:rPr lang="en-US" sz="1800" dirty="0">
                <a:latin typeface="Arial"/>
                <a:ea typeface="Arial MT Pro Bold"/>
                <a:cs typeface="Arial"/>
                <a:sym typeface="Arial MT Pro Bold"/>
              </a:rPr>
              <a:t>Before starting your application, it is important to check you meet the eligibility criteria (page 3). If you </a:t>
            </a:r>
            <a:endParaRPr lang="en-US" sz="1800" dirty="0">
              <a:latin typeface="Arial"/>
              <a:ea typeface="Arial MT Pro Bold"/>
              <a:cs typeface="Arial"/>
            </a:endParaRPr>
          </a:p>
          <a:p>
            <a:pPr algn="l">
              <a:lnSpc>
                <a:spcPts val="2124"/>
              </a:lnSpc>
            </a:pPr>
            <a:r>
              <a:rPr lang="en-US" sz="1800" dirty="0">
                <a:latin typeface="Arial"/>
                <a:ea typeface="Arial MT Pro Bold"/>
                <a:cs typeface="Arial"/>
                <a:sym typeface="Arial MT Pro Bold"/>
              </a:rPr>
              <a:t>responded ‘no’ to any of these questions, unfortunately, you cannot continue with the training grant process.</a:t>
            </a:r>
            <a:endParaRPr lang="en-US" sz="1800" dirty="0">
              <a:latin typeface="Arial"/>
              <a:ea typeface="Arial MT Pro Bold"/>
              <a:cs typeface="Arial"/>
            </a:endParaRPr>
          </a:p>
          <a:p>
            <a:pPr algn="l">
              <a:lnSpc>
                <a:spcPts val="2124"/>
              </a:lnSpc>
            </a:pPr>
            <a:endParaRPr lang="en-US" sz="1800" dirty="0">
              <a:solidFill>
                <a:srgbClr val="273C5C"/>
              </a:solidFill>
              <a:latin typeface="Arial" panose="020B0604020202020204" pitchFamily="34" charset="0"/>
              <a:ea typeface="Arial MT Pro Bold"/>
              <a:cs typeface="Arial" panose="020B0604020202020204" pitchFamily="34" charset="0"/>
              <a:sym typeface="Arial MT Pro Bold"/>
            </a:endParaRPr>
          </a:p>
        </p:txBody>
      </p:sp>
      <p:sp>
        <p:nvSpPr>
          <p:cNvPr id="39" name="TextBox 39"/>
          <p:cNvSpPr txBox="1"/>
          <p:nvPr/>
        </p:nvSpPr>
        <p:spPr>
          <a:xfrm>
            <a:off x="5647198" y="7098698"/>
            <a:ext cx="11817501" cy="1376172"/>
          </a:xfrm>
          <a:prstGeom prst="rect">
            <a:avLst/>
          </a:prstGeom>
        </p:spPr>
        <p:txBody>
          <a:bodyPr lIns="0" tIns="0" rIns="0" bIns="0" rtlCol="0" anchor="t">
            <a:spAutoFit/>
          </a:bodyPr>
          <a:lstStyle/>
          <a:p>
            <a:pPr algn="l">
              <a:lnSpc>
                <a:spcPts val="2124"/>
              </a:lnSpc>
            </a:pPr>
            <a:r>
              <a:rPr lang="en-US" sz="1800" dirty="0">
                <a:latin typeface="Arial" panose="020B0604020202020204" pitchFamily="34" charset="0"/>
                <a:ea typeface="Arial MT Pro Bold"/>
                <a:cs typeface="Arial" panose="020B0604020202020204" pitchFamily="34" charset="0"/>
                <a:sym typeface="Arial MT Pro Bold"/>
              </a:rPr>
              <a:t>Once you have identified your chosen course, you will need to ensure you have agreement from your </a:t>
            </a:r>
            <a:r>
              <a:rPr lang="en-US" sz="1800" dirty="0" err="1">
                <a:latin typeface="Arial" panose="020B0604020202020204" pitchFamily="34" charset="0"/>
                <a:ea typeface="Arial MT Pro Bold"/>
                <a:cs typeface="Arial" panose="020B0604020202020204" pitchFamily="34" charset="0"/>
                <a:sym typeface="Arial MT Pro Bold"/>
              </a:rPr>
              <a:t>organisational</a:t>
            </a:r>
            <a:r>
              <a:rPr lang="en-US" sz="1800" dirty="0">
                <a:latin typeface="Arial" panose="020B0604020202020204" pitchFamily="34" charset="0"/>
                <a:ea typeface="Arial MT Pro Bold"/>
                <a:cs typeface="Arial" panose="020B0604020202020204" pitchFamily="34" charset="0"/>
                <a:sym typeface="Arial MT Pro Bold"/>
              </a:rPr>
              <a:t> sponsor (e.g. line manager or senior manager) to continue with your application. It is important to ensure your </a:t>
            </a:r>
            <a:r>
              <a:rPr lang="en-US" sz="1800" dirty="0" err="1">
                <a:latin typeface="Arial" panose="020B0604020202020204" pitchFamily="34" charset="0"/>
                <a:ea typeface="Arial MT Pro Bold"/>
                <a:cs typeface="Arial" panose="020B0604020202020204" pitchFamily="34" charset="0"/>
                <a:sym typeface="Arial MT Pro Bold"/>
              </a:rPr>
              <a:t>organisation</a:t>
            </a:r>
            <a:r>
              <a:rPr lang="en-US" sz="1800" dirty="0">
                <a:latin typeface="Arial" panose="020B0604020202020204" pitchFamily="34" charset="0"/>
                <a:ea typeface="Arial MT Pro Bold"/>
                <a:cs typeface="Arial" panose="020B0604020202020204" pitchFamily="34" charset="0"/>
                <a:sym typeface="Arial MT Pro Bold"/>
              </a:rPr>
              <a:t> is supportive and the course learning objectives are aligned to your service delivery to enable you to apply your learning to practice. If you are offered a training grant, we will need your </a:t>
            </a:r>
            <a:r>
              <a:rPr lang="en-US" sz="1800" dirty="0" err="1">
                <a:latin typeface="Arial" panose="020B0604020202020204" pitchFamily="34" charset="0"/>
                <a:ea typeface="Arial MT Pro Bold"/>
                <a:cs typeface="Arial" panose="020B0604020202020204" pitchFamily="34" charset="0"/>
                <a:sym typeface="Arial MT Pro Bold"/>
              </a:rPr>
              <a:t>organisational</a:t>
            </a:r>
            <a:r>
              <a:rPr lang="en-US" sz="1800" dirty="0">
                <a:latin typeface="Arial" panose="020B0604020202020204" pitchFamily="34" charset="0"/>
                <a:ea typeface="Arial MT Pro Bold"/>
                <a:cs typeface="Arial" panose="020B0604020202020204" pitchFamily="34" charset="0"/>
                <a:sym typeface="Arial MT Pro Bold"/>
              </a:rPr>
              <a:t> sponsor to sign the learner agreement. </a:t>
            </a:r>
          </a:p>
        </p:txBody>
      </p:sp>
      <p:sp>
        <p:nvSpPr>
          <p:cNvPr id="40" name="TextBox 40"/>
          <p:cNvSpPr txBox="1"/>
          <p:nvPr/>
        </p:nvSpPr>
        <p:spPr>
          <a:xfrm>
            <a:off x="5647198" y="5512580"/>
            <a:ext cx="11817501" cy="1346522"/>
          </a:xfrm>
          <a:prstGeom prst="rect">
            <a:avLst/>
          </a:prstGeom>
        </p:spPr>
        <p:txBody>
          <a:bodyPr lIns="0" tIns="0" rIns="0" bIns="0" rtlCol="0" anchor="t">
            <a:spAutoFit/>
          </a:bodyPr>
          <a:lstStyle/>
          <a:p>
            <a:pPr algn="l">
              <a:lnSpc>
                <a:spcPts val="2124"/>
              </a:lnSpc>
            </a:pPr>
            <a:r>
              <a:rPr lang="en-US" sz="1800" dirty="0">
                <a:latin typeface="Arial" panose="020B0604020202020204" pitchFamily="34" charset="0"/>
                <a:ea typeface="Arial MT Pro Bold"/>
                <a:cs typeface="Arial" panose="020B0604020202020204" pitchFamily="34" charset="0"/>
                <a:sym typeface="Arial MT Pro Bold"/>
              </a:rPr>
              <a:t>It is important to review the learning objectives of your chosen course and consider how these will support not only your professional development, but also how they will enable you to achieve wider outcomes. As part of your application, you will be asked to complete four reflective questions on the </a:t>
            </a:r>
            <a:r>
              <a:rPr lang="en-GB" sz="1800" dirty="0">
                <a:latin typeface="Arial" panose="020B0604020202020204" pitchFamily="34" charset="0"/>
                <a:ea typeface="Arial MT Pro Bold"/>
                <a:cs typeface="Arial" panose="020B0604020202020204" pitchFamily="34" charset="0"/>
                <a:sym typeface="Arial MT Pro Bold"/>
              </a:rPr>
              <a:t>Long-Term Conditions and Prevention - CVDR  Training Grants – Expression of Interest </a:t>
            </a:r>
            <a:r>
              <a:rPr lang="en-US" sz="1800" dirty="0">
                <a:latin typeface="Arial" panose="020B0604020202020204" pitchFamily="34" charset="0"/>
                <a:ea typeface="Arial MT Pro Bold"/>
                <a:cs typeface="Arial" panose="020B0604020202020204" pitchFamily="34" charset="0"/>
                <a:sym typeface="Arial MT Pro Bold"/>
              </a:rPr>
              <a:t>asking you to describe your experience and expectations of how the training grant will be beneficial. Good responses will have been considered carefully and provide relevant examples.  </a:t>
            </a:r>
          </a:p>
        </p:txBody>
      </p:sp>
      <p:sp>
        <p:nvSpPr>
          <p:cNvPr id="41" name="TextBox 41"/>
          <p:cNvSpPr txBox="1"/>
          <p:nvPr/>
        </p:nvSpPr>
        <p:spPr>
          <a:xfrm>
            <a:off x="5544499" y="8684420"/>
            <a:ext cx="12160350" cy="807913"/>
          </a:xfrm>
          <a:prstGeom prst="rect">
            <a:avLst/>
          </a:prstGeom>
        </p:spPr>
        <p:txBody>
          <a:bodyPr lIns="0" tIns="0" rIns="0" bIns="0" rtlCol="0" anchor="t">
            <a:spAutoFit/>
          </a:bodyPr>
          <a:lstStyle/>
          <a:p>
            <a:pPr>
              <a:lnSpc>
                <a:spcPts val="2124"/>
              </a:lnSpc>
            </a:pPr>
            <a:r>
              <a:rPr lang="en-US" sz="1800">
                <a:latin typeface="Arial"/>
                <a:ea typeface="Arial MT Pro Bold"/>
                <a:cs typeface="Arial"/>
                <a:sym typeface="Arial MT Pro Bold"/>
              </a:rPr>
              <a:t>Once you have completed </a:t>
            </a:r>
            <a:r>
              <a:rPr lang="en-US">
                <a:latin typeface="Arial"/>
                <a:ea typeface="Arial MT Pro Bold"/>
                <a:cs typeface="Arial"/>
                <a:sym typeface="Arial MT Pro Bold"/>
              </a:rPr>
              <a:t>the </a:t>
            </a:r>
            <a:r>
              <a:rPr lang="en-US" dirty="0">
                <a:latin typeface="Arial"/>
                <a:ea typeface="Arial MT Pro Bold"/>
                <a:cs typeface="Arial"/>
                <a:sym typeface="Arial MT Pro Bold"/>
                <a:hlinkClick r:id="rId18">
                  <a:extLst>
                    <a:ext uri="{A12FA001-AC4F-418D-AE19-62706E023703}">
                      <ahyp:hlinkClr xmlns:ahyp="http://schemas.microsoft.com/office/drawing/2018/hyperlinkcolor" val="tx"/>
                    </a:ext>
                  </a:extLst>
                </a:hlinkClick>
              </a:rPr>
              <a:t>expression of interest</a:t>
            </a:r>
            <a:r>
              <a:rPr lang="en-US" sz="1800">
                <a:latin typeface="Arial"/>
                <a:ea typeface="Arial MT Pro Bold"/>
                <a:cs typeface="Arial"/>
                <a:sym typeface="Arial MT Pro Bold"/>
              </a:rPr>
              <a:t> (which will include sections for eligibility criteria questions, personal details, application questions and a declaration) you will need to submit by Friday 07 November 2025. You can find more information in the timetable on page 4</a:t>
            </a:r>
            <a:r>
              <a:rPr lang="en-US" sz="1800">
                <a:latin typeface="Arial"/>
                <a:ea typeface="Arial MT Pro"/>
                <a:cs typeface="Arial"/>
                <a:sym typeface="Arial MT Pro"/>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4F5"/>
        </a:solidFill>
        <a:effectLst/>
      </p:bgPr>
    </p:bg>
    <p:spTree>
      <p:nvGrpSpPr>
        <p:cNvPr id="1" name=""/>
        <p:cNvGrpSpPr/>
        <p:nvPr/>
      </p:nvGrpSpPr>
      <p:grpSpPr>
        <a:xfrm>
          <a:off x="0" y="0"/>
          <a:ext cx="0" cy="0"/>
          <a:chOff x="0" y="0"/>
          <a:chExt cx="0" cy="0"/>
        </a:xfrm>
      </p:grpSpPr>
      <p:sp>
        <p:nvSpPr>
          <p:cNvPr id="2" name="AutoShape 2"/>
          <p:cNvSpPr/>
          <p:nvPr/>
        </p:nvSpPr>
        <p:spPr>
          <a:xfrm rot="5067">
            <a:off x="524295" y="1221476"/>
            <a:ext cx="17231291" cy="0"/>
          </a:xfrm>
          <a:prstGeom prst="line">
            <a:avLst/>
          </a:prstGeom>
          <a:ln w="9525" cap="rnd">
            <a:solidFill>
              <a:srgbClr val="8597A3"/>
            </a:solidFill>
            <a:prstDash val="solid"/>
            <a:headEnd type="none" w="sm" len="sm"/>
            <a:tailEnd type="none" w="sm" len="sm"/>
          </a:ln>
        </p:spPr>
        <p:txBody>
          <a:bodyPr/>
          <a:lstStyle/>
          <a:p>
            <a:endParaRPr lang="en-GB"/>
          </a:p>
        </p:txBody>
      </p:sp>
      <p:graphicFrame>
        <p:nvGraphicFramePr>
          <p:cNvPr id="3" name="Table 3"/>
          <p:cNvGraphicFramePr>
            <a:graphicFrameLocks noGrp="1"/>
          </p:cNvGraphicFramePr>
          <p:nvPr/>
        </p:nvGraphicFramePr>
        <p:xfrm>
          <a:off x="433697" y="906317"/>
          <a:ext cx="17635222" cy="9347115"/>
        </p:xfrm>
        <a:graphic>
          <a:graphicData uri="http://schemas.openxmlformats.org/drawingml/2006/table">
            <a:tbl>
              <a:tblPr/>
              <a:tblGrid>
                <a:gridCol w="2602682">
                  <a:extLst>
                    <a:ext uri="{9D8B030D-6E8A-4147-A177-3AD203B41FA5}">
                      <a16:colId xmlns:a16="http://schemas.microsoft.com/office/drawing/2014/main" val="20000"/>
                    </a:ext>
                  </a:extLst>
                </a:gridCol>
                <a:gridCol w="7151223">
                  <a:extLst>
                    <a:ext uri="{9D8B030D-6E8A-4147-A177-3AD203B41FA5}">
                      <a16:colId xmlns:a16="http://schemas.microsoft.com/office/drawing/2014/main" val="20001"/>
                    </a:ext>
                  </a:extLst>
                </a:gridCol>
                <a:gridCol w="7881317">
                  <a:extLst>
                    <a:ext uri="{9D8B030D-6E8A-4147-A177-3AD203B41FA5}">
                      <a16:colId xmlns:a16="http://schemas.microsoft.com/office/drawing/2014/main" val="20002"/>
                    </a:ext>
                  </a:extLst>
                </a:gridCol>
              </a:tblGrid>
              <a:tr h="400867">
                <a:tc>
                  <a:txBody>
                    <a:bodyPr/>
                    <a:lstStyle/>
                    <a:p>
                      <a:pPr algn="ctr">
                        <a:lnSpc>
                          <a:spcPts val="2054"/>
                        </a:lnSpc>
                        <a:defRPr/>
                      </a:pPr>
                      <a:r>
                        <a:rPr lang="en-US" sz="1599" b="1">
                          <a:solidFill>
                            <a:srgbClr val="FFFFFF"/>
                          </a:solidFill>
                          <a:latin typeface="Arial MT Pro Bold"/>
                          <a:ea typeface="Arial MT Pro Bold"/>
                          <a:cs typeface="Arial MT Pro Bold"/>
                          <a:sym typeface="Arial MT Pro Bold"/>
                        </a:rPr>
                        <a:t>Category</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273C5C"/>
                    </a:solidFill>
                  </a:tcPr>
                </a:tc>
                <a:tc>
                  <a:txBody>
                    <a:bodyPr/>
                    <a:lstStyle/>
                    <a:p>
                      <a:pPr algn="ctr">
                        <a:lnSpc>
                          <a:spcPts val="2054"/>
                        </a:lnSpc>
                        <a:defRPr/>
                      </a:pPr>
                      <a:r>
                        <a:rPr lang="en-US" sz="1599" b="1">
                          <a:solidFill>
                            <a:srgbClr val="FFFFFF"/>
                          </a:solidFill>
                          <a:latin typeface="Arial MT Pro Bold"/>
                          <a:ea typeface="Arial MT Pro Bold"/>
                          <a:cs typeface="Arial MT Pro Bold"/>
                          <a:sym typeface="Arial MT Pro Bold"/>
                        </a:rPr>
                        <a:t>Definition</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273C5C"/>
                    </a:solidFill>
                  </a:tcPr>
                </a:tc>
                <a:tc>
                  <a:txBody>
                    <a:bodyPr/>
                    <a:lstStyle/>
                    <a:p>
                      <a:pPr algn="ctr">
                        <a:lnSpc>
                          <a:spcPts val="2054"/>
                        </a:lnSpc>
                        <a:defRPr/>
                      </a:pPr>
                      <a:r>
                        <a:rPr lang="en-US" sz="1599" b="1">
                          <a:solidFill>
                            <a:srgbClr val="FFFFFF"/>
                          </a:solidFill>
                          <a:latin typeface="Arial MT Pro Bold"/>
                          <a:ea typeface="Arial MT Pro Bold"/>
                          <a:cs typeface="Arial MT Pro Bold"/>
                          <a:sym typeface="Arial MT Pro Bold"/>
                        </a:rPr>
                        <a:t>Evidence Indicators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273C5C"/>
                    </a:solidFill>
                  </a:tcPr>
                </a:tc>
                <a:extLst>
                  <a:ext uri="{0D108BD9-81ED-4DB2-BD59-A6C34878D82A}">
                    <a16:rowId xmlns:a16="http://schemas.microsoft.com/office/drawing/2014/main" val="10000"/>
                  </a:ext>
                </a:extLst>
              </a:tr>
              <a:tr h="1413997">
                <a:tc>
                  <a:txBody>
                    <a:bodyPr/>
                    <a:lstStyle/>
                    <a:p>
                      <a:pPr algn="r">
                        <a:lnSpc>
                          <a:spcPts val="2311"/>
                        </a:lnSpc>
                        <a:defRPr/>
                      </a:pPr>
                      <a:r>
                        <a:rPr lang="en-US" sz="1799" b="1">
                          <a:solidFill>
                            <a:srgbClr val="273C5C"/>
                          </a:solidFill>
                          <a:latin typeface="Arial MT Pro Bold"/>
                          <a:ea typeface="Arial MT Pro Bold"/>
                          <a:cs typeface="Arial MT Pro Bold"/>
                          <a:sym typeface="Arial MT Pro Bold"/>
                        </a:rPr>
                        <a:t>Professional development</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CAEAFF"/>
                    </a:solidFill>
                  </a:tcPr>
                </a:tc>
                <a:tc>
                  <a:txBody>
                    <a:bodyPr/>
                    <a:lstStyle/>
                    <a:p>
                      <a:pPr algn="l">
                        <a:lnSpc>
                          <a:spcPts val="1540"/>
                        </a:lnSpc>
                        <a:defRPr/>
                      </a:pPr>
                      <a:r>
                        <a:rPr lang="en-US" sz="1200" b="1">
                          <a:solidFill>
                            <a:srgbClr val="000000"/>
                          </a:solidFill>
                          <a:latin typeface="Arial MT Pro Bold"/>
                          <a:ea typeface="Arial MT Pro Bold"/>
                          <a:cs typeface="Arial MT Pro Bold"/>
                          <a:sym typeface="Arial MT Pro Bold"/>
                        </a:rPr>
                        <a:t>Professional development can be defined as a planned process of learning and or training to support advancement in your career, development of skills for your current role or promoting opportunities to develop a generalist or specialist role. Candidates can articulate and provide clear examples of the difference between their current and future abilities and qualities and demonstrate how the training will enable them to achieve goals and aspirations</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tc>
                  <a:txBody>
                    <a:bodyPr/>
                    <a:lstStyle/>
                    <a:p>
                      <a:pPr marL="289560" lvl="1" indent="-144780" algn="l">
                        <a:lnSpc>
                          <a:spcPts val="1540"/>
                        </a:lnSpc>
                        <a:buFont typeface="Arial"/>
                        <a:buChar char="•"/>
                        <a:defRPr/>
                      </a:pPr>
                      <a:r>
                        <a:rPr lang="en-US" sz="1200" b="1">
                          <a:solidFill>
                            <a:srgbClr val="000000"/>
                          </a:solidFill>
                          <a:latin typeface="Arial MT Pro Bold"/>
                          <a:ea typeface="Arial MT Pro Bold"/>
                          <a:cs typeface="Arial MT Pro Bold"/>
                          <a:sym typeface="Arial MT Pro Bold"/>
                        </a:rPr>
                        <a:t>Candidate demonstrates reflectivity and awareness of areas of strength and areas of development they would like to focus on and can articulate how these align with the learning outcomes of their chosen programme. </a:t>
                      </a:r>
                      <a:endParaRPr lang="en-US" sz="1100"/>
                    </a:p>
                    <a:p>
                      <a:pPr marL="289560" lvl="1" indent="-144780" algn="l">
                        <a:lnSpc>
                          <a:spcPts val="1540"/>
                        </a:lnSpc>
                        <a:buFont typeface="Arial"/>
                        <a:buChar char="•"/>
                      </a:pPr>
                      <a:r>
                        <a:rPr lang="en-US" sz="1200" b="1">
                          <a:solidFill>
                            <a:srgbClr val="000000"/>
                          </a:solidFill>
                          <a:latin typeface="Arial MT Pro Bold"/>
                          <a:ea typeface="Arial MT Pro Bold"/>
                          <a:cs typeface="Arial MT Pro Bold"/>
                          <a:sym typeface="Arial MT Pro Bold"/>
                        </a:rPr>
                        <a:t>Response has a good level of candidates knowwledge and skills  and describes how they would like to develop. This should include which are specific to personalised care, prehab and/or rehabilitation either across the conditions or on a specific condition area. </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8957">
                <a:tc>
                  <a:txBody>
                    <a:bodyPr/>
                    <a:lstStyle/>
                    <a:p>
                      <a:pPr algn="r">
                        <a:lnSpc>
                          <a:spcPts val="2311"/>
                        </a:lnSpc>
                        <a:defRPr/>
                      </a:pPr>
                      <a:r>
                        <a:rPr lang="en-US" sz="1799" b="1">
                          <a:solidFill>
                            <a:srgbClr val="1C345E"/>
                          </a:solidFill>
                          <a:latin typeface="Arial MT Pro Bold"/>
                          <a:ea typeface="Arial MT Pro Bold"/>
                          <a:cs typeface="Arial MT Pro Bold"/>
                          <a:sym typeface="Arial MT Pro Bold"/>
                        </a:rPr>
                        <a:t>Relevance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8DDFE4"/>
                    </a:solidFill>
                  </a:tcPr>
                </a:tc>
                <a:tc>
                  <a:txBody>
                    <a:bodyPr/>
                    <a:lstStyle/>
                    <a:p>
                      <a:pPr algn="l">
                        <a:lnSpc>
                          <a:spcPts val="1540"/>
                        </a:lnSpc>
                        <a:defRPr/>
                      </a:pPr>
                      <a:r>
                        <a:rPr lang="en-US" sz="1200" b="1" dirty="0">
                          <a:solidFill>
                            <a:srgbClr val="000000"/>
                          </a:solidFill>
                          <a:latin typeface="Arial MT Pro Bold"/>
                          <a:ea typeface="Arial MT Pro Bold"/>
                          <a:cs typeface="Arial MT Pro Bold"/>
                          <a:sym typeface="Arial MT Pro Bold"/>
                        </a:rPr>
                        <a:t>Relevance can be defined as the extent to which the learning and training identified aligns to the overall ambitions and purpose of the </a:t>
                      </a:r>
                      <a:r>
                        <a:rPr lang="en-US" sz="1200" b="1" dirty="0" err="1">
                          <a:solidFill>
                            <a:srgbClr val="000000"/>
                          </a:solidFill>
                          <a:latin typeface="Arial MT Pro Bold"/>
                          <a:ea typeface="Arial MT Pro Bold"/>
                          <a:cs typeface="Arial MT Pro Bold"/>
                          <a:sym typeface="Arial MT Pro Bold"/>
                        </a:rPr>
                        <a:t>PRosPer</a:t>
                      </a:r>
                      <a:r>
                        <a:rPr lang="en-US" sz="1200" b="1" dirty="0">
                          <a:solidFill>
                            <a:srgbClr val="000000"/>
                          </a:solidFill>
                          <a:latin typeface="Arial MT Pro Bold"/>
                          <a:ea typeface="Arial MT Pro Bold"/>
                          <a:cs typeface="Arial MT Pro Bold"/>
                          <a:sym typeface="Arial MT Pro Bold"/>
                        </a:rPr>
                        <a:t> training grants programme. Candidates should be able to demonstrate how the course meets the requirement to support the expansion of the workforce who can deliver </a:t>
                      </a:r>
                      <a:r>
                        <a:rPr lang="en-US" sz="1200" b="1" dirty="0" err="1">
                          <a:solidFill>
                            <a:srgbClr val="000000"/>
                          </a:solidFill>
                          <a:latin typeface="Arial MT Pro Bold"/>
                          <a:ea typeface="Arial MT Pro Bold"/>
                          <a:cs typeface="Arial MT Pro Bold"/>
                          <a:sym typeface="Arial MT Pro Bold"/>
                        </a:rPr>
                        <a:t>personalised</a:t>
                      </a:r>
                      <a:r>
                        <a:rPr lang="en-US" sz="1200" b="1" dirty="0">
                          <a:solidFill>
                            <a:srgbClr val="000000"/>
                          </a:solidFill>
                          <a:latin typeface="Arial MT Pro Bold"/>
                          <a:ea typeface="Arial MT Pro Bold"/>
                          <a:cs typeface="Arial MT Pro Bold"/>
                          <a:sym typeface="Arial MT Pro Bold"/>
                        </a:rPr>
                        <a:t> care, prehab and/or rehabilitation of cardiovascular, respiratory and stroke within a primary care or community-based setting. </a:t>
                      </a:r>
                      <a:endParaRPr lang="en-US" sz="1100" dirty="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ECF4F5"/>
                    </a:solidFill>
                  </a:tcPr>
                </a:tc>
                <a:tc>
                  <a:txBody>
                    <a:bodyPr/>
                    <a:lstStyle/>
                    <a:p>
                      <a:pPr marL="289560" lvl="1" indent="-144780" algn="l">
                        <a:lnSpc>
                          <a:spcPts val="1540"/>
                        </a:lnSpc>
                        <a:buFont typeface="Arial"/>
                        <a:buChar char="•"/>
                        <a:defRPr/>
                      </a:pPr>
                      <a:r>
                        <a:rPr lang="en-US" sz="1200" b="1">
                          <a:solidFill>
                            <a:srgbClr val="000000"/>
                          </a:solidFill>
                          <a:latin typeface="Arial MT Pro Bold"/>
                          <a:ea typeface="Arial MT Pro Bold"/>
                          <a:cs typeface="Arial MT Pro Bold"/>
                          <a:sym typeface="Arial MT Pro Bold"/>
                        </a:rPr>
                        <a:t>Candidate indicates that learning will support at development of skills in at least one of the following: personalised care, prehab and rehabilitation.</a:t>
                      </a:r>
                      <a:endParaRPr lang="en-US" sz="1100"/>
                    </a:p>
                    <a:p>
                      <a:pPr marL="289560" lvl="1" indent="-144780" algn="l">
                        <a:lnSpc>
                          <a:spcPts val="1540"/>
                        </a:lnSpc>
                        <a:buFont typeface="Arial"/>
                        <a:buChar char="•"/>
                      </a:pPr>
                      <a:r>
                        <a:rPr lang="en-US" sz="1200" b="1">
                          <a:solidFill>
                            <a:srgbClr val="000000"/>
                          </a:solidFill>
                          <a:latin typeface="Arial MT Pro Bold"/>
                          <a:ea typeface="Arial MT Pro Bold"/>
                          <a:cs typeface="Arial MT Pro Bold"/>
                          <a:sym typeface="Arial MT Pro Bold"/>
                        </a:rPr>
                        <a:t>Candidate indicates the learning will be delivered within or will indirectly support delivery in primary and or community settings.</a:t>
                      </a:r>
                    </a:p>
                    <a:p>
                      <a:pPr marL="289560" lvl="1" indent="-144780" algn="l">
                        <a:lnSpc>
                          <a:spcPts val="1540"/>
                        </a:lnSpc>
                        <a:buFont typeface="Arial"/>
                        <a:buChar char="•"/>
                      </a:pPr>
                      <a:r>
                        <a:rPr lang="en-US" sz="1200" b="1">
                          <a:solidFill>
                            <a:srgbClr val="000000"/>
                          </a:solidFill>
                          <a:latin typeface="Arial MT Pro Bold"/>
                          <a:ea typeface="Arial MT Pro Bold"/>
                          <a:cs typeface="Arial MT Pro Bold"/>
                          <a:sym typeface="Arial MT Pro Bold"/>
                        </a:rPr>
                        <a:t>Candidate indicates the learning will have include content on at least one of the following: cardiovascular, respiratory or stroke. </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ECF4F5"/>
                    </a:solidFill>
                  </a:tcPr>
                </a:tc>
                <a:extLst>
                  <a:ext uri="{0D108BD9-81ED-4DB2-BD59-A6C34878D82A}">
                    <a16:rowId xmlns:a16="http://schemas.microsoft.com/office/drawing/2014/main" val="10002"/>
                  </a:ext>
                </a:extLst>
              </a:tr>
              <a:tr h="1236136">
                <a:tc>
                  <a:txBody>
                    <a:bodyPr/>
                    <a:lstStyle/>
                    <a:p>
                      <a:pPr algn="r">
                        <a:lnSpc>
                          <a:spcPts val="2311"/>
                        </a:lnSpc>
                        <a:defRPr/>
                      </a:pPr>
                      <a:r>
                        <a:rPr lang="en-US" sz="1799" b="1">
                          <a:solidFill>
                            <a:srgbClr val="273C5C"/>
                          </a:solidFill>
                          <a:latin typeface="Arial MT Pro Bold"/>
                          <a:ea typeface="Arial MT Pro Bold"/>
                          <a:cs typeface="Arial MT Pro Bold"/>
                          <a:sym typeface="Arial MT Pro Bold"/>
                        </a:rPr>
                        <a:t>Outcomes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CAEAFF"/>
                    </a:solidFill>
                  </a:tcPr>
                </a:tc>
                <a:tc>
                  <a:txBody>
                    <a:bodyPr/>
                    <a:lstStyle/>
                    <a:p>
                      <a:pPr algn="l">
                        <a:lnSpc>
                          <a:spcPts val="1540"/>
                        </a:lnSpc>
                        <a:defRPr/>
                      </a:pPr>
                      <a:r>
                        <a:rPr lang="en-US" sz="1200" b="1">
                          <a:solidFill>
                            <a:srgbClr val="000000"/>
                          </a:solidFill>
                          <a:latin typeface="Arial MT Pro Bold"/>
                          <a:ea typeface="Arial MT Pro Bold"/>
                          <a:cs typeface="Arial MT Pro Bold"/>
                          <a:sym typeface="Arial MT Pro Bold"/>
                        </a:rPr>
                        <a:t>Outcomes can be defined as the extent to which stakeholders will experience benefits or positive change, directly or indirectly because of the training the candidate wishes to undertake. Candidates should be able to describe who will benefit and how. Candidates will also be able to describe how they will measure outcomes in a way that is achievable and proportionate to the type of training they are undertaking.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tc>
                  <a:txBody>
                    <a:bodyPr/>
                    <a:lstStyle/>
                    <a:p>
                      <a:pPr marL="289560" lvl="1" indent="-144780" algn="l">
                        <a:lnSpc>
                          <a:spcPts val="1540"/>
                        </a:lnSpc>
                        <a:buFont typeface="Arial"/>
                        <a:buChar char="•"/>
                        <a:defRPr/>
                      </a:pPr>
                      <a:r>
                        <a:rPr lang="en-US" sz="1200" b="1">
                          <a:solidFill>
                            <a:srgbClr val="000000"/>
                          </a:solidFill>
                          <a:latin typeface="Arial MT Pro Bold"/>
                          <a:ea typeface="Arial MT Pro Bold"/>
                          <a:cs typeface="Arial MT Pro Bold"/>
                          <a:sym typeface="Arial MT Pro Bold"/>
                        </a:rPr>
                        <a:t>Candidate demonstrates their ability to recognise patient needs and demands in a relevant area and can give examples of how they would apply learning to support change or benefit this patient population group. </a:t>
                      </a:r>
                      <a:endParaRPr lang="en-US" sz="1100"/>
                    </a:p>
                    <a:p>
                      <a:pPr marL="289560" lvl="1" indent="-144780" algn="l">
                        <a:lnSpc>
                          <a:spcPts val="1540"/>
                        </a:lnSpc>
                        <a:buFont typeface="Arial"/>
                        <a:buChar char="•"/>
                      </a:pPr>
                      <a:r>
                        <a:rPr lang="en-US" sz="1200" b="1">
                          <a:solidFill>
                            <a:srgbClr val="000000"/>
                          </a:solidFill>
                          <a:latin typeface="Arial MT Pro Bold"/>
                          <a:ea typeface="Arial MT Pro Bold"/>
                          <a:cs typeface="Arial MT Pro Bold"/>
                          <a:sym typeface="Arial MT Pro Bold"/>
                        </a:rPr>
                        <a:t>Evidence of recognising workforce development and the benefits of sharing learning and supporting others in relevant areas of practice. </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36136">
                <a:tc>
                  <a:txBody>
                    <a:bodyPr/>
                    <a:lstStyle/>
                    <a:p>
                      <a:pPr algn="r">
                        <a:lnSpc>
                          <a:spcPts val="2311"/>
                        </a:lnSpc>
                        <a:defRPr/>
                      </a:pPr>
                      <a:r>
                        <a:rPr lang="en-US" sz="1799" b="1">
                          <a:solidFill>
                            <a:srgbClr val="1C345E"/>
                          </a:solidFill>
                          <a:latin typeface="Arial MT Pro Bold"/>
                          <a:ea typeface="Arial MT Pro Bold"/>
                          <a:cs typeface="Arial MT Pro Bold"/>
                          <a:sym typeface="Arial MT Pro Bold"/>
                        </a:rPr>
                        <a:t>Service         </a:t>
                      </a:r>
                      <a:endParaRPr lang="en-US" sz="1100"/>
                    </a:p>
                    <a:p>
                      <a:pPr algn="r">
                        <a:lnSpc>
                          <a:spcPts val="2311"/>
                        </a:lnSpc>
                      </a:pPr>
                      <a:r>
                        <a:rPr lang="en-US" sz="1799" b="1">
                          <a:solidFill>
                            <a:srgbClr val="1C345E"/>
                          </a:solidFill>
                          <a:latin typeface="Arial MT Pro Bold"/>
                          <a:ea typeface="Arial MT Pro Bold"/>
                          <a:cs typeface="Arial MT Pro Bold"/>
                          <a:sym typeface="Arial MT Pro Bold"/>
                        </a:rPr>
                        <a:t>       development</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8DDFE4"/>
                    </a:solidFill>
                  </a:tcPr>
                </a:tc>
                <a:tc>
                  <a:txBody>
                    <a:bodyPr/>
                    <a:lstStyle/>
                    <a:p>
                      <a:pPr algn="l">
                        <a:lnSpc>
                          <a:spcPts val="1540"/>
                        </a:lnSpc>
                        <a:defRPr/>
                      </a:pPr>
                      <a:r>
                        <a:rPr lang="en-US" sz="1200" b="1">
                          <a:solidFill>
                            <a:srgbClr val="000000"/>
                          </a:solidFill>
                          <a:latin typeface="Arial MT Pro Bold"/>
                          <a:ea typeface="Arial MT Pro Bold"/>
                          <a:cs typeface="Arial MT Pro Bold"/>
                          <a:sym typeface="Arial MT Pro Bold"/>
                        </a:rPr>
                        <a:t>Service development can be defined as the process of designing, delivering, improving, transforming and evaluating services to better address population health needs and demands and reduce onwards demand for secondary care services.  Candidates can demonstrate how the knowledge and skills of the training will support new or existing service development and how they have aligned their own ambitions and development needs with those of their organisation.</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tc>
                  <a:txBody>
                    <a:bodyPr/>
                    <a:lstStyle/>
                    <a:p>
                      <a:pPr marL="289560" lvl="1" indent="-144780" algn="l">
                        <a:lnSpc>
                          <a:spcPts val="1439"/>
                        </a:lnSpc>
                        <a:buFont typeface="Arial"/>
                        <a:buChar char="•"/>
                        <a:defRPr/>
                      </a:pPr>
                      <a:r>
                        <a:rPr lang="en-US" sz="1200" b="1">
                          <a:solidFill>
                            <a:srgbClr val="000000"/>
                          </a:solidFill>
                          <a:latin typeface="Arial MT Pro Bold"/>
                          <a:ea typeface="Arial MT Pro Bold"/>
                          <a:cs typeface="Arial MT Pro Bold"/>
                          <a:sym typeface="Arial MT Pro Bold"/>
                        </a:rPr>
                        <a:t>Candidate indicates they have an organisational sponsor for training grant requirements</a:t>
                      </a:r>
                      <a:endParaRPr lang="en-US" sz="1100"/>
                    </a:p>
                    <a:p>
                      <a:pPr marL="289560" lvl="1" indent="-144780" algn="l">
                        <a:lnSpc>
                          <a:spcPts val="1439"/>
                        </a:lnSpc>
                        <a:buFont typeface="Arial"/>
                        <a:buChar char="•"/>
                      </a:pPr>
                      <a:r>
                        <a:rPr lang="en-US" sz="1200" b="1">
                          <a:solidFill>
                            <a:srgbClr val="000000"/>
                          </a:solidFill>
                          <a:latin typeface="Arial MT Pro Bold"/>
                          <a:ea typeface="Arial MT Pro Bold"/>
                          <a:cs typeface="Arial MT Pro Bold"/>
                          <a:sym typeface="Arial MT Pro Bold"/>
                        </a:rPr>
                        <a:t>Candidate references how the training will support planned or existing service developments in one or more of the relevant areas of practice. </a:t>
                      </a:r>
                    </a:p>
                    <a:p>
                      <a:pPr marL="289560" lvl="1" indent="-144780" algn="l">
                        <a:lnSpc>
                          <a:spcPts val="1439"/>
                        </a:lnSpc>
                        <a:buFont typeface="Arial"/>
                        <a:buChar char="•"/>
                      </a:pPr>
                      <a:r>
                        <a:rPr lang="en-US" sz="1200" b="1">
                          <a:solidFill>
                            <a:srgbClr val="000000"/>
                          </a:solidFill>
                          <a:latin typeface="Arial MT Pro Bold"/>
                          <a:ea typeface="Arial MT Pro Bold"/>
                          <a:cs typeface="Arial MT Pro Bold"/>
                          <a:sym typeface="Arial MT Pro Bold"/>
                        </a:rPr>
                        <a:t>Candidate indicates of how learning will be applied in practice.</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88068">
                <a:tc>
                  <a:txBody>
                    <a:bodyPr/>
                    <a:lstStyle/>
                    <a:p>
                      <a:pPr algn="r">
                        <a:lnSpc>
                          <a:spcPts val="2311"/>
                        </a:lnSpc>
                        <a:defRPr/>
                      </a:pPr>
                      <a:r>
                        <a:rPr lang="en-US" sz="1799" b="1">
                          <a:solidFill>
                            <a:srgbClr val="1C345E"/>
                          </a:solidFill>
                          <a:latin typeface="Arial MT Pro Bold"/>
                          <a:ea typeface="Arial MT Pro Bold"/>
                          <a:cs typeface="Arial MT Pro Bold"/>
                          <a:sym typeface="Arial MT Pro Bold"/>
                        </a:rPr>
                        <a:t>Participation</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CAEAFF"/>
                    </a:solidFill>
                  </a:tcPr>
                </a:tc>
                <a:tc>
                  <a:txBody>
                    <a:bodyPr/>
                    <a:lstStyle/>
                    <a:p>
                      <a:pPr algn="l">
                        <a:lnSpc>
                          <a:spcPts val="1540"/>
                        </a:lnSpc>
                        <a:defRPr/>
                      </a:pPr>
                      <a:r>
                        <a:rPr lang="en-US" sz="1200" b="1">
                          <a:solidFill>
                            <a:srgbClr val="000000"/>
                          </a:solidFill>
                          <a:latin typeface="Arial MT Pro Bold"/>
                          <a:ea typeface="Arial MT Pro Bold"/>
                          <a:cs typeface="Arial MT Pro Bold"/>
                          <a:sym typeface="Arial MT Pro Bold"/>
                        </a:rPr>
                        <a:t>Participation can be defined as the active engagement with PRosPer training grant programme for the duration of their training. Candidates will demonstrate their willingness to engage in group learning activities which could include the development of communities of practice and with monitoring and evaluation activities which will be proportionate to the size of the training grant.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ECF4F5"/>
                    </a:solidFill>
                  </a:tcPr>
                </a:tc>
                <a:tc>
                  <a:txBody>
                    <a:bodyPr/>
                    <a:lstStyle/>
                    <a:p>
                      <a:pPr marL="289560" lvl="1" indent="-144780" algn="l">
                        <a:lnSpc>
                          <a:spcPts val="1540"/>
                        </a:lnSpc>
                        <a:buFont typeface="Arial"/>
                        <a:buChar char="•"/>
                        <a:defRPr/>
                      </a:pPr>
                      <a:r>
                        <a:rPr lang="en-US" sz="1200" b="1">
                          <a:solidFill>
                            <a:srgbClr val="000000"/>
                          </a:solidFill>
                          <a:latin typeface="Arial MT Pro Bold"/>
                          <a:ea typeface="Arial MT Pro Bold"/>
                          <a:cs typeface="Arial MT Pro Bold"/>
                          <a:sym typeface="Arial MT Pro Bold"/>
                        </a:rPr>
                        <a:t>Candidate agrees in principle to the terms if the learner agreement and indicate the ways in which they will be active participants in the learning process.</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ECF4F5"/>
                    </a:solidFill>
                  </a:tcPr>
                </a:tc>
                <a:extLst>
                  <a:ext uri="{0D108BD9-81ED-4DB2-BD59-A6C34878D82A}">
                    <a16:rowId xmlns:a16="http://schemas.microsoft.com/office/drawing/2014/main" val="10005"/>
                  </a:ext>
                </a:extLst>
              </a:tr>
              <a:tr h="1278957">
                <a:tc>
                  <a:txBody>
                    <a:bodyPr/>
                    <a:lstStyle/>
                    <a:p>
                      <a:pPr algn="r">
                        <a:lnSpc>
                          <a:spcPts val="2311"/>
                        </a:lnSpc>
                        <a:defRPr/>
                      </a:pPr>
                      <a:r>
                        <a:rPr lang="en-US" sz="1799" b="1">
                          <a:solidFill>
                            <a:srgbClr val="273C5C"/>
                          </a:solidFill>
                          <a:latin typeface="Arial MT Pro Bold"/>
                          <a:ea typeface="Arial MT Pro Bold"/>
                          <a:cs typeface="Arial MT Pro Bold"/>
                          <a:sym typeface="Arial MT Pro Bold"/>
                        </a:rPr>
                        <a:t>Experience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8DDFE4"/>
                    </a:solidFill>
                  </a:tcPr>
                </a:tc>
                <a:tc>
                  <a:txBody>
                    <a:bodyPr/>
                    <a:lstStyle/>
                    <a:p>
                      <a:pPr algn="l">
                        <a:lnSpc>
                          <a:spcPts val="1540"/>
                        </a:lnSpc>
                        <a:defRPr/>
                      </a:pPr>
                      <a:r>
                        <a:rPr lang="en-US" sz="1200" b="1">
                          <a:solidFill>
                            <a:srgbClr val="000000"/>
                          </a:solidFill>
                          <a:latin typeface="Arial MT Pro Bold"/>
                          <a:ea typeface="Arial MT Pro Bold"/>
                          <a:cs typeface="Arial MT Pro Bold"/>
                          <a:sym typeface="Arial MT Pro Bold"/>
                        </a:rPr>
                        <a:t>Experience can be defined as the candidate's existing practical knowledge, skill, or practice from previous education, training and work experience. Candidates can demonstrate a good foundation off understanding and performance that is directly or indirectly (transferable skills and knowledge) relevant to the PRosPer training grant programme.</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tc>
                  <a:txBody>
                    <a:bodyPr/>
                    <a:lstStyle/>
                    <a:p>
                      <a:pPr marL="289560" lvl="1" indent="-144780" algn="l">
                        <a:lnSpc>
                          <a:spcPts val="1540"/>
                        </a:lnSpc>
                        <a:buFont typeface="Arial"/>
                        <a:buChar char="•"/>
                        <a:defRPr/>
                      </a:pPr>
                      <a:r>
                        <a:rPr lang="en-US" sz="1200" b="1">
                          <a:solidFill>
                            <a:srgbClr val="000000"/>
                          </a:solidFill>
                          <a:latin typeface="Arial MT Pro Bold"/>
                          <a:ea typeface="Arial MT Pro Bold"/>
                          <a:cs typeface="Arial MT Pro Bold"/>
                          <a:sym typeface="Arial MT Pro Bold"/>
                        </a:rPr>
                        <a:t>Demonstratable relevant experience working within the NHS e.g. as a Nurse, AHP or another relevant role.</a:t>
                      </a:r>
                      <a:endParaRPr lang="en-US" sz="1100"/>
                    </a:p>
                    <a:p>
                      <a:pPr marL="289560" lvl="1" indent="-144780" algn="l">
                        <a:lnSpc>
                          <a:spcPts val="1540"/>
                        </a:lnSpc>
                        <a:buFont typeface="Arial"/>
                        <a:buChar char="•"/>
                      </a:pPr>
                      <a:r>
                        <a:rPr lang="en-US" sz="1200" b="1">
                          <a:solidFill>
                            <a:srgbClr val="000000"/>
                          </a:solidFill>
                          <a:latin typeface="Arial MT Pro Bold"/>
                          <a:ea typeface="Arial MT Pro Bold"/>
                          <a:cs typeface="Arial MT Pro Bold"/>
                          <a:sym typeface="Arial MT Pro Bold"/>
                        </a:rPr>
                        <a:t>Demonstrates an understanding the importance of increasing skills in community and primary care-based settings.  </a:t>
                      </a:r>
                    </a:p>
                    <a:p>
                      <a:pPr marL="289560" lvl="1" indent="-144780" algn="l">
                        <a:lnSpc>
                          <a:spcPts val="1540"/>
                        </a:lnSpc>
                        <a:buFont typeface="Arial"/>
                        <a:buChar char="•"/>
                      </a:pPr>
                      <a:r>
                        <a:rPr lang="en-US" sz="1200" b="1">
                          <a:solidFill>
                            <a:srgbClr val="000000"/>
                          </a:solidFill>
                          <a:latin typeface="Arial MT Pro Bold"/>
                          <a:ea typeface="Arial MT Pro Bold"/>
                          <a:cs typeface="Arial MT Pro Bold"/>
                          <a:sym typeface="Arial MT Pro Bold"/>
                        </a:rPr>
                        <a:t>There is evidence of knowledge in personalised care, prehab or rehabilitation of long-term conditions management or experience related to one or more of cardiovascular, stroke or respiratory diseases. </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413997">
                <a:tc>
                  <a:txBody>
                    <a:bodyPr/>
                    <a:lstStyle/>
                    <a:p>
                      <a:pPr algn="r">
                        <a:lnSpc>
                          <a:spcPts val="2439"/>
                        </a:lnSpc>
                        <a:defRPr/>
                      </a:pPr>
                      <a:r>
                        <a:rPr lang="en-US" sz="1899" b="1">
                          <a:solidFill>
                            <a:srgbClr val="1C345E"/>
                          </a:solidFill>
                          <a:latin typeface="Arial MT Pro Bold"/>
                          <a:ea typeface="Arial MT Pro Bold"/>
                          <a:cs typeface="Arial MT Pro Bold"/>
                          <a:sym typeface="Arial MT Pro Bold"/>
                        </a:rPr>
                        <a:t>Readiness</a:t>
                      </a:r>
                      <a:r>
                        <a:rPr lang="en-US" sz="1899" b="1">
                          <a:solidFill>
                            <a:srgbClr val="FFFFFF"/>
                          </a:solidFill>
                          <a:latin typeface="Arial MT Pro Bold"/>
                          <a:ea typeface="Arial MT Pro Bold"/>
                          <a:cs typeface="Arial MT Pro Bold"/>
                          <a:sym typeface="Arial MT Pro Bold"/>
                        </a:rPr>
                        <a:t>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CAEAFF"/>
                    </a:solidFill>
                  </a:tcPr>
                </a:tc>
                <a:tc>
                  <a:txBody>
                    <a:bodyPr/>
                    <a:lstStyle/>
                    <a:p>
                      <a:pPr algn="l">
                        <a:lnSpc>
                          <a:spcPts val="1540"/>
                        </a:lnSpc>
                        <a:defRPr/>
                      </a:pPr>
                      <a:r>
                        <a:rPr lang="en-US" sz="1200" b="1">
                          <a:solidFill>
                            <a:srgbClr val="000000"/>
                          </a:solidFill>
                          <a:latin typeface="Arial MT Pro Bold"/>
                          <a:ea typeface="Arial MT Pro Bold"/>
                          <a:cs typeface="Arial MT Pro Bold"/>
                          <a:sym typeface="Arial MT Pro Bold"/>
                        </a:rPr>
                        <a:t>In this context, preparedness can be defined as the ability to anticipate and take proactive action to be ready to undertake training and be able to apply this in practice. Candidates are likely to have undertaken activities such as taking on more responsibility, getting involved in new pilots or planning for new services and evidence of self-directed learning. Candidates can demonstrate a high level of learning agility, being able to learn from experience and their readiness for undertaking a level 7 course.   </a:t>
                      </a:r>
                      <a:endParaRPr lang="en-US" sz="1100"/>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ECF4F5"/>
                    </a:solidFill>
                  </a:tcPr>
                </a:tc>
                <a:tc>
                  <a:txBody>
                    <a:bodyPr/>
                    <a:lstStyle/>
                    <a:p>
                      <a:pPr marL="289560" lvl="1" indent="-144780" algn="l">
                        <a:lnSpc>
                          <a:spcPts val="1540"/>
                        </a:lnSpc>
                        <a:buFont typeface="Arial"/>
                        <a:buChar char="•"/>
                        <a:defRPr/>
                      </a:pPr>
                      <a:r>
                        <a:rPr lang="en-US" sz="1200" b="1" dirty="0">
                          <a:solidFill>
                            <a:srgbClr val="000000"/>
                          </a:solidFill>
                          <a:latin typeface="Arial MT Pro Bold"/>
                          <a:ea typeface="Arial MT Pro Bold"/>
                          <a:cs typeface="Arial MT Pro Bold"/>
                          <a:sym typeface="Arial MT Pro Bold"/>
                        </a:rPr>
                        <a:t>Candidate indicates they are comfortable with self-reflection, gathering feedback and advice, activities to demonstrate readiness to undertake a rigorous development </a:t>
                      </a:r>
                      <a:r>
                        <a:rPr lang="en-US" sz="1200" b="1" dirty="0" err="1">
                          <a:solidFill>
                            <a:srgbClr val="000000"/>
                          </a:solidFill>
                          <a:latin typeface="Arial MT Pro Bold"/>
                          <a:ea typeface="Arial MT Pro Bold"/>
                          <a:cs typeface="Arial MT Pro Bold"/>
                          <a:sym typeface="Arial MT Pro Bold"/>
                        </a:rPr>
                        <a:t>programme</a:t>
                      </a:r>
                      <a:r>
                        <a:rPr lang="en-US" sz="1200" b="1" dirty="0">
                          <a:solidFill>
                            <a:srgbClr val="000000"/>
                          </a:solidFill>
                          <a:latin typeface="Arial MT Pro Bold"/>
                          <a:ea typeface="Arial MT Pro Bold"/>
                          <a:cs typeface="Arial MT Pro Bold"/>
                          <a:sym typeface="Arial MT Pro Bold"/>
                        </a:rPr>
                        <a:t> and apply in practice.                        </a:t>
                      </a:r>
                      <a:endParaRPr lang="en-US" sz="1100" dirty="0"/>
                    </a:p>
                    <a:p>
                      <a:pPr marL="289560" lvl="1" indent="-144780" algn="l">
                        <a:lnSpc>
                          <a:spcPts val="1540"/>
                        </a:lnSpc>
                        <a:buFont typeface="Arial"/>
                        <a:buChar char="•"/>
                      </a:pPr>
                      <a:r>
                        <a:rPr lang="en-US" sz="1200" b="1" dirty="0">
                          <a:solidFill>
                            <a:srgbClr val="000000"/>
                          </a:solidFill>
                          <a:latin typeface="Arial MT Pro Bold"/>
                          <a:ea typeface="Arial MT Pro Bold"/>
                          <a:cs typeface="Arial MT Pro Bold"/>
                          <a:sym typeface="Arial MT Pro Bold"/>
                        </a:rPr>
                        <a:t>Candidate has considered how they will balance the requirements of their training with existing responsibilities and commitments.                                                               </a:t>
                      </a:r>
                    </a:p>
                    <a:p>
                      <a:pPr marL="289560" lvl="1" indent="-144780" algn="l">
                        <a:lnSpc>
                          <a:spcPts val="1540"/>
                        </a:lnSpc>
                        <a:buFont typeface="Arial"/>
                        <a:buChar char="•"/>
                      </a:pPr>
                      <a:r>
                        <a:rPr lang="en-US" sz="1200" b="1" dirty="0">
                          <a:solidFill>
                            <a:srgbClr val="000000"/>
                          </a:solidFill>
                          <a:latin typeface="Arial MT Pro Bold"/>
                          <a:ea typeface="Arial MT Pro Bold"/>
                          <a:cs typeface="Arial MT Pro Bold"/>
                          <a:sym typeface="Arial MT Pro Bold"/>
                        </a:rPr>
                        <a:t>Candidate has engaged in formal and informal CPD activities at a level 6 or equivalent experience. </a:t>
                      </a:r>
                    </a:p>
                  </a:txBody>
                  <a:tcPr marL="42118" marR="42118" marT="42118" marB="42118" anchor="ctr">
                    <a:lnL w="19050" cap="flat" cmpd="sng" algn="ctr">
                      <a:solidFill>
                        <a:srgbClr val="1C345E"/>
                      </a:solidFill>
                      <a:prstDash val="solid"/>
                      <a:round/>
                      <a:headEnd type="none" w="med" len="med"/>
                      <a:tailEnd type="none" w="med" len="med"/>
                    </a:lnL>
                    <a:lnR w="19050" cap="flat" cmpd="sng" algn="ctr">
                      <a:solidFill>
                        <a:srgbClr val="1C345E"/>
                      </a:solidFill>
                      <a:prstDash val="solid"/>
                      <a:round/>
                      <a:headEnd type="none" w="med" len="med"/>
                      <a:tailEnd type="none" w="med" len="med"/>
                    </a:lnR>
                    <a:lnT w="19050" cap="flat" cmpd="sng" algn="ctr">
                      <a:solidFill>
                        <a:srgbClr val="1C345E"/>
                      </a:solidFill>
                      <a:prstDash val="solid"/>
                      <a:round/>
                      <a:headEnd type="none" w="med" len="med"/>
                      <a:tailEnd type="none" w="med" len="med"/>
                    </a:lnT>
                    <a:lnB w="19050" cap="flat" cmpd="sng" algn="ctr">
                      <a:solidFill>
                        <a:srgbClr val="1C345E"/>
                      </a:solidFill>
                      <a:prstDash val="solid"/>
                      <a:round/>
                      <a:headEnd type="none" w="med" len="med"/>
                      <a:tailEnd type="none" w="med" len="med"/>
                    </a:lnB>
                    <a:solidFill>
                      <a:srgbClr val="ECF4F5"/>
                    </a:solidFill>
                  </a:tcPr>
                </a:tc>
                <a:extLst>
                  <a:ext uri="{0D108BD9-81ED-4DB2-BD59-A6C34878D82A}">
                    <a16:rowId xmlns:a16="http://schemas.microsoft.com/office/drawing/2014/main" val="10007"/>
                  </a:ext>
                </a:extLst>
              </a:tr>
            </a:tbl>
          </a:graphicData>
        </a:graphic>
      </p:graphicFrame>
      <p:sp>
        <p:nvSpPr>
          <p:cNvPr id="4" name="Freeform 4"/>
          <p:cNvSpPr/>
          <p:nvPr/>
        </p:nvSpPr>
        <p:spPr>
          <a:xfrm>
            <a:off x="16678519" y="56017"/>
            <a:ext cx="1283092" cy="798970"/>
          </a:xfrm>
          <a:custGeom>
            <a:avLst/>
            <a:gdLst/>
            <a:ahLst/>
            <a:cxnLst/>
            <a:rect l="l" t="t" r="r" b="b"/>
            <a:pathLst>
              <a:path w="1283092" h="798970">
                <a:moveTo>
                  <a:pt x="0" y="0"/>
                </a:moveTo>
                <a:lnTo>
                  <a:pt x="1283092" y="0"/>
                </a:lnTo>
                <a:lnTo>
                  <a:pt x="1283092" y="798971"/>
                </a:lnTo>
                <a:lnTo>
                  <a:pt x="0" y="798971"/>
                </a:lnTo>
                <a:lnTo>
                  <a:pt x="0" y="0"/>
                </a:lnTo>
                <a:close/>
              </a:path>
            </a:pathLst>
          </a:custGeom>
          <a:blipFill>
            <a:blip r:embed="rId2"/>
            <a:stretch>
              <a:fillRect/>
            </a:stretch>
          </a:blipFill>
        </p:spPr>
        <p:txBody>
          <a:bodyPr/>
          <a:lstStyle/>
          <a:p>
            <a:endParaRPr lang="en-GB"/>
          </a:p>
        </p:txBody>
      </p:sp>
      <p:sp>
        <p:nvSpPr>
          <p:cNvPr id="28" name="Freeform 28"/>
          <p:cNvSpPr/>
          <p:nvPr/>
        </p:nvSpPr>
        <p:spPr>
          <a:xfrm>
            <a:off x="524304" y="1548501"/>
            <a:ext cx="851111" cy="852176"/>
          </a:xfrm>
          <a:custGeom>
            <a:avLst/>
            <a:gdLst/>
            <a:ahLst/>
            <a:cxnLst/>
            <a:rect l="l" t="t" r="r" b="b"/>
            <a:pathLst>
              <a:path w="851111" h="852176">
                <a:moveTo>
                  <a:pt x="0" y="0"/>
                </a:moveTo>
                <a:lnTo>
                  <a:pt x="851111" y="0"/>
                </a:lnTo>
                <a:lnTo>
                  <a:pt x="851111" y="852176"/>
                </a:lnTo>
                <a:lnTo>
                  <a:pt x="0" y="852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9" name="Freeform 29"/>
          <p:cNvSpPr/>
          <p:nvPr/>
        </p:nvSpPr>
        <p:spPr>
          <a:xfrm>
            <a:off x="433697" y="2819777"/>
            <a:ext cx="941718" cy="941718"/>
          </a:xfrm>
          <a:custGeom>
            <a:avLst/>
            <a:gdLst/>
            <a:ahLst/>
            <a:cxnLst/>
            <a:rect l="l" t="t" r="r" b="b"/>
            <a:pathLst>
              <a:path w="941718" h="941718">
                <a:moveTo>
                  <a:pt x="0" y="0"/>
                </a:moveTo>
                <a:lnTo>
                  <a:pt x="941718" y="0"/>
                </a:lnTo>
                <a:lnTo>
                  <a:pt x="941718" y="941718"/>
                </a:lnTo>
                <a:lnTo>
                  <a:pt x="0" y="941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0" name="Freeform 30"/>
          <p:cNvSpPr/>
          <p:nvPr/>
        </p:nvSpPr>
        <p:spPr>
          <a:xfrm>
            <a:off x="555946" y="4180595"/>
            <a:ext cx="787827" cy="787827"/>
          </a:xfrm>
          <a:custGeom>
            <a:avLst/>
            <a:gdLst/>
            <a:ahLst/>
            <a:cxnLst/>
            <a:rect l="l" t="t" r="r" b="b"/>
            <a:pathLst>
              <a:path w="787827" h="787827">
                <a:moveTo>
                  <a:pt x="0" y="0"/>
                </a:moveTo>
                <a:lnTo>
                  <a:pt x="787827" y="0"/>
                </a:lnTo>
                <a:lnTo>
                  <a:pt x="787827" y="787827"/>
                </a:lnTo>
                <a:lnTo>
                  <a:pt x="0" y="787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1" name="Freeform 31"/>
          <p:cNvSpPr/>
          <p:nvPr/>
        </p:nvSpPr>
        <p:spPr>
          <a:xfrm>
            <a:off x="505341" y="5387522"/>
            <a:ext cx="798429" cy="787451"/>
          </a:xfrm>
          <a:custGeom>
            <a:avLst/>
            <a:gdLst/>
            <a:ahLst/>
            <a:cxnLst/>
            <a:rect l="l" t="t" r="r" b="b"/>
            <a:pathLst>
              <a:path w="798429" h="787451">
                <a:moveTo>
                  <a:pt x="0" y="0"/>
                </a:moveTo>
                <a:lnTo>
                  <a:pt x="798430" y="0"/>
                </a:lnTo>
                <a:lnTo>
                  <a:pt x="798430" y="787451"/>
                </a:lnTo>
                <a:lnTo>
                  <a:pt x="0" y="7874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2" name="Freeform 32"/>
          <p:cNvSpPr/>
          <p:nvPr/>
        </p:nvSpPr>
        <p:spPr>
          <a:xfrm>
            <a:off x="474649" y="6594073"/>
            <a:ext cx="869124" cy="857174"/>
          </a:xfrm>
          <a:custGeom>
            <a:avLst/>
            <a:gdLst/>
            <a:ahLst/>
            <a:cxnLst/>
            <a:rect l="l" t="t" r="r" b="b"/>
            <a:pathLst>
              <a:path w="869124" h="857174">
                <a:moveTo>
                  <a:pt x="0" y="0"/>
                </a:moveTo>
                <a:lnTo>
                  <a:pt x="869124" y="0"/>
                </a:lnTo>
                <a:lnTo>
                  <a:pt x="869124" y="857173"/>
                </a:lnTo>
                <a:lnTo>
                  <a:pt x="0" y="8571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3" name="Freeform 33"/>
          <p:cNvSpPr/>
          <p:nvPr/>
        </p:nvSpPr>
        <p:spPr>
          <a:xfrm>
            <a:off x="598084" y="7664195"/>
            <a:ext cx="705686" cy="904726"/>
          </a:xfrm>
          <a:custGeom>
            <a:avLst/>
            <a:gdLst/>
            <a:ahLst/>
            <a:cxnLst/>
            <a:rect l="l" t="t" r="r" b="b"/>
            <a:pathLst>
              <a:path w="705686" h="904726">
                <a:moveTo>
                  <a:pt x="0" y="0"/>
                </a:moveTo>
                <a:lnTo>
                  <a:pt x="705687" y="0"/>
                </a:lnTo>
                <a:lnTo>
                  <a:pt x="705687" y="904726"/>
                </a:lnTo>
                <a:lnTo>
                  <a:pt x="0" y="90472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4" name="Freeform 34"/>
          <p:cNvSpPr/>
          <p:nvPr/>
        </p:nvSpPr>
        <p:spPr>
          <a:xfrm>
            <a:off x="524304" y="8988021"/>
            <a:ext cx="960575" cy="734840"/>
          </a:xfrm>
          <a:custGeom>
            <a:avLst/>
            <a:gdLst/>
            <a:ahLst/>
            <a:cxnLst/>
            <a:rect l="l" t="t" r="r" b="b"/>
            <a:pathLst>
              <a:path w="960575" h="734840">
                <a:moveTo>
                  <a:pt x="0" y="0"/>
                </a:moveTo>
                <a:lnTo>
                  <a:pt x="960575" y="0"/>
                </a:lnTo>
                <a:lnTo>
                  <a:pt x="960575" y="734840"/>
                </a:lnTo>
                <a:lnTo>
                  <a:pt x="0" y="7348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5" name="TextBox 35"/>
          <p:cNvSpPr txBox="1"/>
          <p:nvPr/>
        </p:nvSpPr>
        <p:spPr>
          <a:xfrm>
            <a:off x="904555" y="64960"/>
            <a:ext cx="15636838" cy="506805"/>
          </a:xfrm>
          <a:prstGeom prst="rect">
            <a:avLst/>
          </a:prstGeom>
        </p:spPr>
        <p:txBody>
          <a:bodyPr wrap="square" lIns="0" tIns="0" rIns="0" bIns="0" rtlCol="0" anchor="t">
            <a:spAutoFit/>
          </a:bodyPr>
          <a:lstStyle/>
          <a:p>
            <a:pPr algn="ctr">
              <a:lnSpc>
                <a:spcPts val="4104"/>
              </a:lnSpc>
            </a:pPr>
            <a:r>
              <a:rPr lang="en-US" sz="3200" dirty="0">
                <a:latin typeface="Arial MT Pro Bold"/>
                <a:ea typeface="Arial MT Pro Bold"/>
                <a:cs typeface="Arial MT Pro Bold"/>
                <a:sym typeface="Arial MT Pro Bold"/>
              </a:rPr>
              <a:t>Long-Term Conditions and Prevention Training Grant Assessment Framework</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4F5"/>
        </a:solidFill>
        <a:effectLst/>
      </p:bgPr>
    </p:bg>
    <p:spTree>
      <p:nvGrpSpPr>
        <p:cNvPr id="1" name=""/>
        <p:cNvGrpSpPr/>
        <p:nvPr/>
      </p:nvGrpSpPr>
      <p:grpSpPr>
        <a:xfrm>
          <a:off x="0" y="0"/>
          <a:ext cx="0" cy="0"/>
          <a:chOff x="0" y="0"/>
          <a:chExt cx="0" cy="0"/>
        </a:xfrm>
      </p:grpSpPr>
      <p:sp>
        <p:nvSpPr>
          <p:cNvPr id="2" name="Freeform 2"/>
          <p:cNvSpPr/>
          <p:nvPr/>
        </p:nvSpPr>
        <p:spPr>
          <a:xfrm>
            <a:off x="16678519" y="56017"/>
            <a:ext cx="1283092" cy="798970"/>
          </a:xfrm>
          <a:custGeom>
            <a:avLst/>
            <a:gdLst/>
            <a:ahLst/>
            <a:cxnLst/>
            <a:rect l="l" t="t" r="r" b="b"/>
            <a:pathLst>
              <a:path w="1283092" h="798970">
                <a:moveTo>
                  <a:pt x="0" y="0"/>
                </a:moveTo>
                <a:lnTo>
                  <a:pt x="1283092" y="0"/>
                </a:lnTo>
                <a:lnTo>
                  <a:pt x="1283092" y="798971"/>
                </a:lnTo>
                <a:lnTo>
                  <a:pt x="0" y="798971"/>
                </a:lnTo>
                <a:lnTo>
                  <a:pt x="0" y="0"/>
                </a:lnTo>
                <a:close/>
              </a:path>
            </a:pathLst>
          </a:custGeom>
          <a:blipFill>
            <a:blip r:embed="rId2"/>
            <a:stretch>
              <a:fillRect/>
            </a:stretch>
          </a:blipFill>
        </p:spPr>
        <p:txBody>
          <a:bodyPr/>
          <a:lstStyle/>
          <a:p>
            <a:endParaRPr lang="en-GB"/>
          </a:p>
        </p:txBody>
      </p:sp>
      <p:sp>
        <p:nvSpPr>
          <p:cNvPr id="26" name="TextBox 26"/>
          <p:cNvSpPr txBox="1"/>
          <p:nvPr/>
        </p:nvSpPr>
        <p:spPr>
          <a:xfrm>
            <a:off x="3291204" y="131271"/>
            <a:ext cx="11705592" cy="527837"/>
          </a:xfrm>
          <a:prstGeom prst="rect">
            <a:avLst/>
          </a:prstGeom>
        </p:spPr>
        <p:txBody>
          <a:bodyPr lIns="0" tIns="0" rIns="0" bIns="0" rtlCol="0" anchor="t">
            <a:spAutoFit/>
          </a:bodyPr>
          <a:lstStyle/>
          <a:p>
            <a:pPr algn="ctr">
              <a:lnSpc>
                <a:spcPts val="4104"/>
              </a:lnSpc>
            </a:pPr>
            <a:r>
              <a:rPr lang="en-US" sz="3800" b="1" dirty="0">
                <a:latin typeface="Arial MT Pro Bold"/>
                <a:ea typeface="Arial MT Pro Bold"/>
                <a:cs typeface="Arial MT Pro Bold"/>
                <a:sym typeface="Arial MT Pro Bold"/>
              </a:rPr>
              <a:t>Eligibility Criteria</a:t>
            </a:r>
          </a:p>
        </p:txBody>
      </p:sp>
      <p:graphicFrame>
        <p:nvGraphicFramePr>
          <p:cNvPr id="27" name="Table 27"/>
          <p:cNvGraphicFramePr>
            <a:graphicFrameLocks noGrp="1"/>
          </p:cNvGraphicFramePr>
          <p:nvPr>
            <p:extLst>
              <p:ext uri="{D42A27DB-BD31-4B8C-83A1-F6EECF244321}">
                <p14:modId xmlns:p14="http://schemas.microsoft.com/office/powerpoint/2010/main" val="613722919"/>
              </p:ext>
            </p:extLst>
          </p:nvPr>
        </p:nvGraphicFramePr>
        <p:xfrm>
          <a:off x="869043" y="854987"/>
          <a:ext cx="16249650" cy="9240689"/>
        </p:xfrm>
        <a:graphic>
          <a:graphicData uri="http://schemas.openxmlformats.org/drawingml/2006/table">
            <a:tbl>
              <a:tblPr/>
              <a:tblGrid>
                <a:gridCol w="2931895">
                  <a:extLst>
                    <a:ext uri="{9D8B030D-6E8A-4147-A177-3AD203B41FA5}">
                      <a16:colId xmlns:a16="http://schemas.microsoft.com/office/drawing/2014/main" val="20000"/>
                    </a:ext>
                  </a:extLst>
                </a:gridCol>
                <a:gridCol w="13317755">
                  <a:extLst>
                    <a:ext uri="{9D8B030D-6E8A-4147-A177-3AD203B41FA5}">
                      <a16:colId xmlns:a16="http://schemas.microsoft.com/office/drawing/2014/main" val="20001"/>
                    </a:ext>
                  </a:extLst>
                </a:gridCol>
              </a:tblGrid>
              <a:tr h="955766">
                <a:tc rowSpan="5">
                  <a:txBody>
                    <a:bodyPr/>
                    <a:lstStyle/>
                    <a:p>
                      <a:pPr algn="ctr">
                        <a:lnSpc>
                          <a:spcPts val="1920"/>
                        </a:lnSpc>
                        <a:defRPr/>
                      </a:pPr>
                      <a:r>
                        <a:rPr lang="en-US" sz="1600" b="1" dirty="0">
                          <a:solidFill>
                            <a:srgbClr val="FFFFFF"/>
                          </a:solidFill>
                          <a:latin typeface="Arial MT Pro Bold"/>
                          <a:ea typeface="Arial MT Pro Bold"/>
                          <a:cs typeface="Arial MT Pro Bold"/>
                          <a:sym typeface="Arial MT Pro Bold"/>
                        </a:rPr>
                        <a:t>Suitable current employment</a:t>
                      </a:r>
                      <a:r>
                        <a:rPr lang="en-US" sz="1600" dirty="0">
                          <a:solidFill>
                            <a:srgbClr val="1C345E"/>
                          </a:solidFill>
                          <a:latin typeface="Arial MT Pro"/>
                          <a:ea typeface="Arial MT Pro"/>
                          <a:cs typeface="Arial MT Pro"/>
                          <a:sym typeface="Arial MT Pro"/>
                        </a:rPr>
                        <a:t>​</a:t>
                      </a:r>
                      <a:endParaRPr lang="en-US" sz="1100" dirty="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panose="020B0604020202020204" pitchFamily="34" charset="0"/>
                          <a:ea typeface="Arial MT Pro Bold"/>
                          <a:cs typeface="Arial" panose="020B0604020202020204" pitchFamily="34" charset="0"/>
                          <a:sym typeface="Arial MT Pro Bold"/>
                        </a:rPr>
                        <a:t>1</a:t>
                      </a:r>
                      <a:r>
                        <a:rPr lang="en-US" sz="1600" dirty="0">
                          <a:solidFill>
                            <a:schemeClr val="tx1"/>
                          </a:solidFill>
                          <a:latin typeface="Arial" panose="020B0604020202020204" pitchFamily="34" charset="0"/>
                          <a:ea typeface="Arial MT Pro"/>
                          <a:cs typeface="Arial" panose="020B0604020202020204" pitchFamily="34" charset="0"/>
                          <a:sym typeface="Arial MT Pro"/>
                        </a:rPr>
                        <a:t> Be directly employed by an NHS </a:t>
                      </a:r>
                      <a:r>
                        <a:rPr lang="en-US" sz="1600" dirty="0" err="1">
                          <a:solidFill>
                            <a:schemeClr val="tx1"/>
                          </a:solidFill>
                          <a:latin typeface="Arial" panose="020B0604020202020204" pitchFamily="34" charset="0"/>
                          <a:ea typeface="Arial MT Pro"/>
                          <a:cs typeface="Arial" panose="020B0604020202020204" pitchFamily="34" charset="0"/>
                          <a:sym typeface="Arial MT Pro"/>
                        </a:rPr>
                        <a:t>organisation</a:t>
                      </a:r>
                      <a:r>
                        <a:rPr lang="en-US" sz="1600" dirty="0">
                          <a:solidFill>
                            <a:schemeClr val="tx1"/>
                          </a:solidFill>
                          <a:latin typeface="Arial" panose="020B0604020202020204" pitchFamily="34" charset="0"/>
                          <a:ea typeface="Arial MT Pro"/>
                          <a:cs typeface="Arial" panose="020B0604020202020204" pitchFamily="34" charset="0"/>
                          <a:sym typeface="Arial MT Pro"/>
                        </a:rPr>
                        <a:t> as a member of the NHS workforce in England </a:t>
                      </a:r>
                      <a:r>
                        <a:rPr lang="en-US" sz="1600" b="1" dirty="0">
                          <a:solidFill>
                            <a:schemeClr val="tx1"/>
                          </a:solidFill>
                          <a:latin typeface="Arial" panose="020B0604020202020204" pitchFamily="34" charset="0"/>
                          <a:ea typeface="Arial MT Pro Bold"/>
                          <a:cs typeface="Arial" panose="020B0604020202020204" pitchFamily="34" charset="0"/>
                          <a:sym typeface="Arial MT Pro Bold"/>
                        </a:rPr>
                        <a:t>OR</a:t>
                      </a:r>
                      <a:r>
                        <a:rPr lang="en-US" sz="1600" dirty="0">
                          <a:solidFill>
                            <a:schemeClr val="tx1"/>
                          </a:solidFill>
                          <a:latin typeface="Arial" panose="020B0604020202020204" pitchFamily="34" charset="0"/>
                          <a:ea typeface="Arial MT Pro"/>
                          <a:cs typeface="Arial" panose="020B0604020202020204" pitchFamily="34" charset="0"/>
                          <a:sym typeface="Arial MT Pro"/>
                        </a:rPr>
                        <a:t> be employed by a non-profit ​</a:t>
                      </a:r>
                      <a:endParaRPr lang="en-US" sz="1100" dirty="0">
                        <a:solidFill>
                          <a:schemeClr val="tx1"/>
                        </a:solidFill>
                        <a:latin typeface="Arial" panose="020B0604020202020204" pitchFamily="34" charset="0"/>
                        <a:cs typeface="Arial" panose="020B0604020202020204" pitchFamily="34" charset="0"/>
                      </a:endParaRPr>
                    </a:p>
                    <a:p>
                      <a:pPr algn="l">
                        <a:lnSpc>
                          <a:spcPts val="1920"/>
                        </a:lnSpc>
                      </a:pPr>
                      <a:r>
                        <a:rPr lang="en-US" sz="1600" dirty="0" err="1">
                          <a:solidFill>
                            <a:schemeClr val="tx1"/>
                          </a:solidFill>
                          <a:latin typeface="Arial" panose="020B0604020202020204" pitchFamily="34" charset="0"/>
                          <a:ea typeface="Arial MT Pro"/>
                          <a:cs typeface="Arial" panose="020B0604020202020204" pitchFamily="34" charset="0"/>
                          <a:sym typeface="Arial MT Pro"/>
                        </a:rPr>
                        <a:t>organisation</a:t>
                      </a:r>
                      <a:r>
                        <a:rPr lang="en-US" sz="1600" dirty="0">
                          <a:solidFill>
                            <a:schemeClr val="tx1"/>
                          </a:solidFill>
                          <a:latin typeface="Arial" panose="020B0604020202020204" pitchFamily="34" charset="0"/>
                          <a:ea typeface="Arial MT Pro"/>
                          <a:cs typeface="Arial" panose="020B0604020202020204" pitchFamily="34" charset="0"/>
                          <a:sym typeface="Arial MT Pro"/>
                        </a:rPr>
                        <a:t> with a long-term commission or contract in place to provide NHS services in England. ​</a:t>
                      </a:r>
                    </a:p>
                    <a:p>
                      <a:pPr algn="l">
                        <a:lnSpc>
                          <a:spcPts val="1920"/>
                        </a:lnSpc>
                      </a:pPr>
                      <a:r>
                        <a:rPr lang="en-US" sz="1600" dirty="0">
                          <a:solidFill>
                            <a:schemeClr val="tx1"/>
                          </a:solidFill>
                          <a:latin typeface="Arial" panose="020B0604020202020204" pitchFamily="34" charset="0"/>
                          <a:ea typeface="Arial MT Pro"/>
                          <a:cs typeface="Arial" panose="020B0604020202020204" pitchFamily="34" charset="0"/>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16824">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Suitable current employment</a:t>
                      </a:r>
                      <a:r>
                        <a:rPr lang="en-US" sz="1600">
                          <a:solidFill>
                            <a:srgbClr val="1C345E"/>
                          </a:solidFill>
                          <a:latin typeface="Arial MT Pro"/>
                          <a:ea typeface="Arial MT Pro"/>
                          <a:cs typeface="Arial MT Pro"/>
                          <a:sym typeface="Arial MT Pro"/>
                        </a:rPr>
                        <a:t>​</a:t>
                      </a: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2. </a:t>
                      </a:r>
                      <a:r>
                        <a:rPr lang="en-US" sz="1600" dirty="0">
                          <a:solidFill>
                            <a:schemeClr val="tx1"/>
                          </a:solidFill>
                          <a:latin typeface="Arial"/>
                          <a:ea typeface="Arial MT Pro"/>
                          <a:cs typeface="Arial"/>
                          <a:sym typeface="Arial MT Pro"/>
                        </a:rPr>
                        <a:t>Be employed within community or primary care-based settings or a role that interfaces with community or primary care-based ​</a:t>
                      </a:r>
                      <a:endParaRPr lang="en-US" sz="1100" dirty="0">
                        <a:solidFill>
                          <a:schemeClr val="tx1"/>
                        </a:solidFill>
                        <a:latin typeface="Arial"/>
                        <a:cs typeface="Arial"/>
                      </a:endParaRPr>
                    </a:p>
                    <a:p>
                      <a:pPr algn="l">
                        <a:lnSpc>
                          <a:spcPts val="1920"/>
                        </a:lnSpc>
                      </a:pPr>
                      <a:r>
                        <a:rPr lang="en-US" sz="1600" dirty="0">
                          <a:solidFill>
                            <a:schemeClr val="tx1"/>
                          </a:solidFill>
                          <a:latin typeface="Arial"/>
                          <a:ea typeface="Arial MT Pro"/>
                          <a:cs typeface="Arial"/>
                          <a:sym typeface="Arial MT Pro"/>
                        </a:rPr>
                        <a:t>settings. ​</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Suitable current employment</a:t>
                      </a:r>
                      <a:r>
                        <a:rPr lang="en-US" sz="1600">
                          <a:solidFill>
                            <a:srgbClr val="1C345E"/>
                          </a:solidFill>
                          <a:latin typeface="Arial MT Pro"/>
                          <a:ea typeface="Arial MT Pro"/>
                          <a:cs typeface="Arial MT Pro"/>
                          <a:sym typeface="Arial MT Pro"/>
                        </a:rPr>
                        <a:t>​</a:t>
                      </a: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3. </a:t>
                      </a:r>
                      <a:r>
                        <a:rPr lang="en-US" sz="1600" dirty="0">
                          <a:solidFill>
                            <a:schemeClr val="tx1"/>
                          </a:solidFill>
                          <a:latin typeface="Arial"/>
                          <a:ea typeface="Arial MT Pro"/>
                          <a:cs typeface="Arial"/>
                          <a:sym typeface="Arial MT Pro"/>
                        </a:rPr>
                        <a:t>Intending to be employed in NHS </a:t>
                      </a:r>
                      <a:r>
                        <a:rPr lang="en-US" sz="1600" dirty="0" err="1">
                          <a:solidFill>
                            <a:schemeClr val="tx1"/>
                          </a:solidFill>
                          <a:latin typeface="Arial"/>
                          <a:ea typeface="Arial MT Pro"/>
                          <a:cs typeface="Arial"/>
                          <a:sym typeface="Arial MT Pro"/>
                        </a:rPr>
                        <a:t>organisation</a:t>
                      </a:r>
                      <a:r>
                        <a:rPr lang="en-US" sz="1600" dirty="0">
                          <a:solidFill>
                            <a:schemeClr val="tx1"/>
                          </a:solidFill>
                          <a:latin typeface="Arial"/>
                          <a:ea typeface="Arial MT Pro"/>
                          <a:cs typeface="Arial"/>
                          <a:sym typeface="Arial MT Pro"/>
                        </a:rPr>
                        <a:t> or commissioned services in England until at least September 2028.​</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Suitable current employment</a:t>
                      </a:r>
                      <a:r>
                        <a:rPr lang="en-US" sz="1600">
                          <a:solidFill>
                            <a:srgbClr val="1C345E"/>
                          </a:solidFill>
                          <a:latin typeface="Arial MT Pro"/>
                          <a:ea typeface="Arial MT Pro"/>
                          <a:cs typeface="Arial MT Pro"/>
                          <a:sym typeface="Arial MT Pro"/>
                        </a:rPr>
                        <a:t>​</a:t>
                      </a: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4. </a:t>
                      </a:r>
                      <a:r>
                        <a:rPr lang="en-US" sz="1600" dirty="0">
                          <a:solidFill>
                            <a:schemeClr val="tx1"/>
                          </a:solidFill>
                          <a:latin typeface="Arial"/>
                          <a:ea typeface="Arial MT Pro"/>
                          <a:cs typeface="Arial"/>
                          <a:sym typeface="Arial MT Pro"/>
                        </a:rPr>
                        <a:t>Senior </a:t>
                      </a:r>
                      <a:r>
                        <a:rPr lang="en-US" sz="1600" dirty="0" err="1">
                          <a:solidFill>
                            <a:schemeClr val="tx1"/>
                          </a:solidFill>
                          <a:latin typeface="Arial"/>
                          <a:ea typeface="Arial MT Pro"/>
                          <a:cs typeface="Arial"/>
                          <a:sym typeface="Arial MT Pro"/>
                        </a:rPr>
                        <a:t>organisational</a:t>
                      </a:r>
                      <a:r>
                        <a:rPr lang="en-US" sz="1600" dirty="0">
                          <a:solidFill>
                            <a:schemeClr val="tx1"/>
                          </a:solidFill>
                          <a:latin typeface="Arial"/>
                          <a:ea typeface="Arial MT Pro"/>
                          <a:cs typeface="Arial"/>
                          <a:sym typeface="Arial MT Pro"/>
                        </a:rPr>
                        <a:t> support to participate in the course (to be confirmed if successfully offered a training grant)​</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Suitable current employment</a:t>
                      </a:r>
                      <a:r>
                        <a:rPr lang="en-US" sz="1600">
                          <a:solidFill>
                            <a:srgbClr val="1C345E"/>
                          </a:solidFill>
                          <a:latin typeface="Arial MT Pro"/>
                          <a:ea typeface="Arial MT Pro"/>
                          <a:cs typeface="Arial MT Pro"/>
                          <a:sym typeface="Arial MT Pro"/>
                        </a:rPr>
                        <a:t>​</a:t>
                      </a: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panose="020B0604020202020204" pitchFamily="34" charset="0"/>
                          <a:ea typeface="Arial MT Pro Bold"/>
                          <a:cs typeface="Arial" panose="020B0604020202020204" pitchFamily="34" charset="0"/>
                          <a:sym typeface="Arial MT Pro Bold"/>
                        </a:rPr>
                        <a:t>5. </a:t>
                      </a:r>
                      <a:r>
                        <a:rPr lang="en-US" sz="1600" dirty="0">
                          <a:solidFill>
                            <a:schemeClr val="tx1"/>
                          </a:solidFill>
                          <a:latin typeface="Arial" panose="020B0604020202020204" pitchFamily="34" charset="0"/>
                          <a:ea typeface="Arial MT Pro"/>
                          <a:cs typeface="Arial" panose="020B0604020202020204" pitchFamily="34" charset="0"/>
                          <a:sym typeface="Arial MT Pro"/>
                        </a:rPr>
                        <a:t>Have a job role where it can be demonstrated that Long Term Conditions and Prevention learning can be actively applied in their work.​</a:t>
                      </a:r>
                      <a:endParaRPr lang="en-US" sz="1100" dirty="0">
                        <a:solidFill>
                          <a:schemeClr val="tx1"/>
                        </a:solidFill>
                        <a:latin typeface="Arial" panose="020B0604020202020204" pitchFamily="34" charset="0"/>
                        <a:cs typeface="Arial" panose="020B0604020202020204" pitchFamily="34" charset="0"/>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16824">
                <a:tc rowSpan="6">
                  <a:txBody>
                    <a:bodyPr/>
                    <a:lstStyle/>
                    <a:p>
                      <a:pPr algn="ctr">
                        <a:lnSpc>
                          <a:spcPts val="1920"/>
                        </a:lnSpc>
                        <a:defRPr/>
                      </a:pPr>
                      <a:r>
                        <a:rPr lang="en-US" sz="1600" b="1" dirty="0">
                          <a:solidFill>
                            <a:srgbClr val="FFFFFF"/>
                          </a:solidFill>
                          <a:latin typeface="Arial MT Pro Bold"/>
                          <a:ea typeface="Arial MT Pro Bold"/>
                          <a:cs typeface="Arial MT Pro Bold"/>
                          <a:sym typeface="Arial MT Pro Bold"/>
                        </a:rPr>
                        <a:t>Academic and participation </a:t>
                      </a:r>
                      <a:r>
                        <a:rPr lang="en-US" sz="1600" dirty="0">
                          <a:solidFill>
                            <a:srgbClr val="1C345E"/>
                          </a:solidFill>
                          <a:latin typeface="Arial MT Pro"/>
                          <a:ea typeface="Arial MT Pro"/>
                          <a:cs typeface="Arial MT Pro"/>
                          <a:sym typeface="Arial MT Pro"/>
                        </a:rPr>
                        <a:t>​</a:t>
                      </a:r>
                      <a:endParaRPr lang="en-US" sz="1100" dirty="0"/>
                    </a:p>
                    <a:p>
                      <a:pPr algn="ctr">
                        <a:lnSpc>
                          <a:spcPts val="1920"/>
                        </a:lnSpc>
                      </a:pPr>
                      <a:r>
                        <a:rPr lang="en-US" sz="1600" b="1" dirty="0">
                          <a:solidFill>
                            <a:srgbClr val="FFFFFF"/>
                          </a:solidFill>
                          <a:latin typeface="Arial MT Pro Bold"/>
                          <a:ea typeface="Arial MT Pro Bold"/>
                          <a:cs typeface="Arial MT Pro Bold"/>
                          <a:sym typeface="Arial MT Pro Bold"/>
                        </a:rPr>
                        <a:t>requirements</a:t>
                      </a:r>
                      <a:r>
                        <a:rPr lang="en-US" sz="1600" dirty="0">
                          <a:solidFill>
                            <a:srgbClr val="1C345E"/>
                          </a:solidFill>
                          <a:latin typeface="Arial MT Pro"/>
                          <a:ea typeface="Arial MT Pro"/>
                          <a:cs typeface="Arial MT Pro"/>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1</a:t>
                      </a:r>
                      <a:r>
                        <a:rPr lang="en-US" sz="1600" dirty="0">
                          <a:solidFill>
                            <a:schemeClr val="tx1"/>
                          </a:solidFill>
                          <a:latin typeface="Arial"/>
                          <a:ea typeface="Arial MT Pro"/>
                          <a:cs typeface="Arial"/>
                          <a:sym typeface="Arial MT Pro"/>
                        </a:rPr>
                        <a:t>. Not currently studying any other equivalent level 7 education and training courses (unless funding is sought for continuation of study ​e.g. a part-time masters or additional module)​</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Academic and participation </a:t>
                      </a:r>
                      <a:r>
                        <a:rPr lang="en-US" sz="1600">
                          <a:solidFill>
                            <a:srgbClr val="1C345E"/>
                          </a:solidFill>
                          <a:latin typeface="Arial MT Pro"/>
                          <a:ea typeface="Arial MT Pro"/>
                          <a:cs typeface="Arial MT Pro"/>
                          <a:sym typeface="Arial MT Pro"/>
                        </a:rPr>
                        <a:t>​</a:t>
                      </a:r>
                      <a:endParaRPr lang="en-US" sz="1100"/>
                    </a:p>
                    <a:p>
                      <a:pPr algn="ctr">
                        <a:lnSpc>
                          <a:spcPts val="1920"/>
                        </a:lnSpc>
                      </a:pPr>
                      <a:r>
                        <a:rPr lang="en-US" sz="1600" b="1">
                          <a:solidFill>
                            <a:srgbClr val="FFFFFF"/>
                          </a:solidFill>
                          <a:latin typeface="Arial MT Pro Bold"/>
                          <a:ea typeface="Arial MT Pro Bold"/>
                          <a:cs typeface="Arial MT Pro Bold"/>
                          <a:sym typeface="Arial MT Pro Bold"/>
                        </a:rPr>
                        <a:t>requirements</a:t>
                      </a:r>
                      <a:r>
                        <a:rPr lang="en-US" sz="1600">
                          <a:solidFill>
                            <a:srgbClr val="1C345E"/>
                          </a:solidFill>
                          <a:latin typeface="Arial MT Pro"/>
                          <a:ea typeface="Arial MT Pro"/>
                          <a:cs typeface="Arial MT Pro"/>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2a</a:t>
                      </a:r>
                      <a:r>
                        <a:rPr lang="en-US" sz="1600" dirty="0">
                          <a:solidFill>
                            <a:schemeClr val="tx1"/>
                          </a:solidFill>
                          <a:latin typeface="Arial"/>
                          <a:ea typeface="Arial MT Pro"/>
                          <a:cs typeface="Arial"/>
                          <a:sym typeface="Arial MT Pro"/>
                        </a:rPr>
                        <a:t>. Able to demonstrate that they are able to study at a level 7 e.g. having obtained a 2.1 undergraduate qualification or equivalent ​experience​</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Academic and participation </a:t>
                      </a:r>
                      <a:r>
                        <a:rPr lang="en-US" sz="1600">
                          <a:solidFill>
                            <a:srgbClr val="1C345E"/>
                          </a:solidFill>
                          <a:latin typeface="Arial MT Pro"/>
                          <a:ea typeface="Arial MT Pro"/>
                          <a:cs typeface="Arial MT Pro"/>
                          <a:sym typeface="Arial MT Pro"/>
                        </a:rPr>
                        <a:t>​</a:t>
                      </a:r>
                      <a:endParaRPr lang="en-US" sz="1100"/>
                    </a:p>
                    <a:p>
                      <a:pPr algn="ctr">
                        <a:lnSpc>
                          <a:spcPts val="1920"/>
                        </a:lnSpc>
                      </a:pPr>
                      <a:r>
                        <a:rPr lang="en-US" sz="1600" b="1">
                          <a:solidFill>
                            <a:srgbClr val="FFFFFF"/>
                          </a:solidFill>
                          <a:latin typeface="Arial MT Pro Bold"/>
                          <a:ea typeface="Arial MT Pro Bold"/>
                          <a:cs typeface="Arial MT Pro Bold"/>
                          <a:sym typeface="Arial MT Pro Bold"/>
                        </a:rPr>
                        <a:t>requirements</a:t>
                      </a:r>
                      <a:r>
                        <a:rPr lang="en-US" sz="1600">
                          <a:solidFill>
                            <a:srgbClr val="1C345E"/>
                          </a:solidFill>
                          <a:latin typeface="Arial MT Pro"/>
                          <a:ea typeface="Arial MT Pro"/>
                          <a:cs typeface="Arial MT Pro"/>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2b</a:t>
                      </a:r>
                      <a:r>
                        <a:rPr lang="en-US" sz="1600" dirty="0">
                          <a:solidFill>
                            <a:schemeClr val="tx1"/>
                          </a:solidFill>
                          <a:latin typeface="Arial"/>
                          <a:ea typeface="Arial MT Pro"/>
                          <a:cs typeface="Arial"/>
                          <a:sym typeface="Arial MT Pro"/>
                        </a:rPr>
                        <a:t>. Proof of English language proficiency​.</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Academic and participation </a:t>
                      </a:r>
                      <a:r>
                        <a:rPr lang="en-US" sz="1600">
                          <a:solidFill>
                            <a:srgbClr val="1C345E"/>
                          </a:solidFill>
                          <a:latin typeface="Arial MT Pro"/>
                          <a:ea typeface="Arial MT Pro"/>
                          <a:cs typeface="Arial MT Pro"/>
                          <a:sym typeface="Arial MT Pro"/>
                        </a:rPr>
                        <a:t>​</a:t>
                      </a:r>
                      <a:endParaRPr lang="en-US" sz="1100"/>
                    </a:p>
                    <a:p>
                      <a:pPr algn="ctr">
                        <a:lnSpc>
                          <a:spcPts val="1920"/>
                        </a:lnSpc>
                      </a:pPr>
                      <a:r>
                        <a:rPr lang="en-US" sz="1600" b="1">
                          <a:solidFill>
                            <a:srgbClr val="FFFFFF"/>
                          </a:solidFill>
                          <a:latin typeface="Arial MT Pro Bold"/>
                          <a:ea typeface="Arial MT Pro Bold"/>
                          <a:cs typeface="Arial MT Pro Bold"/>
                          <a:sym typeface="Arial MT Pro Bold"/>
                        </a:rPr>
                        <a:t>requirements</a:t>
                      </a:r>
                      <a:r>
                        <a:rPr lang="en-US" sz="1600">
                          <a:solidFill>
                            <a:srgbClr val="1C345E"/>
                          </a:solidFill>
                          <a:latin typeface="Arial MT Pro"/>
                          <a:ea typeface="Arial MT Pro"/>
                          <a:cs typeface="Arial MT Pro"/>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2c</a:t>
                      </a:r>
                      <a:r>
                        <a:rPr lang="en-US" sz="1600" dirty="0">
                          <a:solidFill>
                            <a:schemeClr val="tx1"/>
                          </a:solidFill>
                          <a:latin typeface="Arial"/>
                          <a:ea typeface="Arial MT Pro"/>
                          <a:cs typeface="Arial"/>
                          <a:sym typeface="Arial MT Pro"/>
                        </a:rPr>
                        <a:t>. Proof of right to study in the UK​.</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Academic and participation </a:t>
                      </a:r>
                      <a:r>
                        <a:rPr lang="en-US" sz="1600">
                          <a:solidFill>
                            <a:srgbClr val="1C345E"/>
                          </a:solidFill>
                          <a:latin typeface="Arial MT Pro"/>
                          <a:ea typeface="Arial MT Pro"/>
                          <a:cs typeface="Arial MT Pro"/>
                          <a:sym typeface="Arial MT Pro"/>
                        </a:rPr>
                        <a:t>​</a:t>
                      </a:r>
                      <a:endParaRPr lang="en-US" sz="1100"/>
                    </a:p>
                    <a:p>
                      <a:pPr algn="ctr">
                        <a:lnSpc>
                          <a:spcPts val="1920"/>
                        </a:lnSpc>
                      </a:pPr>
                      <a:r>
                        <a:rPr lang="en-US" sz="1600" b="1">
                          <a:solidFill>
                            <a:srgbClr val="FFFFFF"/>
                          </a:solidFill>
                          <a:latin typeface="Arial MT Pro Bold"/>
                          <a:ea typeface="Arial MT Pro Bold"/>
                          <a:cs typeface="Arial MT Pro Bold"/>
                          <a:sym typeface="Arial MT Pro Bold"/>
                        </a:rPr>
                        <a:t>requirements</a:t>
                      </a:r>
                      <a:r>
                        <a:rPr lang="en-US" sz="1600">
                          <a:solidFill>
                            <a:srgbClr val="1C345E"/>
                          </a:solidFill>
                          <a:latin typeface="Arial MT Pro"/>
                          <a:ea typeface="Arial MT Pro"/>
                          <a:cs typeface="Arial MT Pro"/>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3a</a:t>
                      </a:r>
                      <a:r>
                        <a:rPr lang="en-US" sz="1600" dirty="0">
                          <a:solidFill>
                            <a:schemeClr val="tx1"/>
                          </a:solidFill>
                          <a:latin typeface="Arial"/>
                          <a:ea typeface="Arial MT Pro"/>
                          <a:cs typeface="Arial"/>
                          <a:sym typeface="Arial MT Pro"/>
                        </a:rPr>
                        <a:t>. Able to fully participate in academic requirements​.</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77883">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Academic and participation </a:t>
                      </a:r>
                      <a:r>
                        <a:rPr lang="en-US" sz="1600">
                          <a:solidFill>
                            <a:srgbClr val="1C345E"/>
                          </a:solidFill>
                          <a:latin typeface="Arial MT Pro"/>
                          <a:ea typeface="Arial MT Pro"/>
                          <a:cs typeface="Arial MT Pro"/>
                          <a:sym typeface="Arial MT Pro"/>
                        </a:rPr>
                        <a:t>​</a:t>
                      </a:r>
                      <a:endParaRPr lang="en-US" sz="1100"/>
                    </a:p>
                    <a:p>
                      <a:pPr algn="ctr">
                        <a:lnSpc>
                          <a:spcPts val="1920"/>
                        </a:lnSpc>
                      </a:pPr>
                      <a:r>
                        <a:rPr lang="en-US" sz="1600" b="1">
                          <a:solidFill>
                            <a:srgbClr val="FFFFFF"/>
                          </a:solidFill>
                          <a:latin typeface="Arial MT Pro Bold"/>
                          <a:ea typeface="Arial MT Pro Bold"/>
                          <a:cs typeface="Arial MT Pro Bold"/>
                          <a:sym typeface="Arial MT Pro Bold"/>
                        </a:rPr>
                        <a:t>requirements</a:t>
                      </a:r>
                      <a:r>
                        <a:rPr lang="en-US" sz="1600">
                          <a:solidFill>
                            <a:srgbClr val="1C345E"/>
                          </a:solidFill>
                          <a:latin typeface="Arial MT Pro"/>
                          <a:ea typeface="Arial MT Pro"/>
                          <a:cs typeface="Arial MT Pro"/>
                          <a:sym typeface="Arial MT Pro"/>
                        </a:rPr>
                        <a:t>​</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3b. </a:t>
                      </a:r>
                      <a:r>
                        <a:rPr lang="en-US" sz="1600" dirty="0">
                          <a:solidFill>
                            <a:schemeClr val="tx1"/>
                          </a:solidFill>
                          <a:latin typeface="Arial"/>
                          <a:ea typeface="Arial MT Pro"/>
                          <a:cs typeface="Arial"/>
                          <a:sym typeface="Arial MT Pro"/>
                        </a:rPr>
                        <a:t>Able to participate in wider elements of training grant offer (proportionate to the course type)​</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716824">
                <a:tc rowSpan="4">
                  <a:txBody>
                    <a:bodyPr/>
                    <a:lstStyle/>
                    <a:p>
                      <a:pPr algn="ctr">
                        <a:lnSpc>
                          <a:spcPts val="1920"/>
                        </a:lnSpc>
                        <a:defRPr/>
                      </a:pPr>
                      <a:r>
                        <a:rPr lang="en-US" sz="1600" b="1" dirty="0">
                          <a:solidFill>
                            <a:srgbClr val="FFFFFF"/>
                          </a:solidFill>
                          <a:latin typeface="Arial MT Pro Bold"/>
                          <a:ea typeface="Arial MT Pro Bold"/>
                          <a:cs typeface="Arial MT Pro Bold"/>
                          <a:sym typeface="Arial MT Pro Bold"/>
                        </a:rPr>
                        <a:t>Course content requirements</a:t>
                      </a:r>
                      <a:r>
                        <a:rPr lang="en-US" sz="1600" dirty="0">
                          <a:solidFill>
                            <a:srgbClr val="1C345E"/>
                          </a:solidFill>
                          <a:latin typeface="Arial MT Pro"/>
                          <a:ea typeface="Arial MT Pro"/>
                          <a:cs typeface="Arial MT Pro"/>
                          <a:sym typeface="Arial MT Pro"/>
                        </a:rPr>
                        <a:t>​</a:t>
                      </a:r>
                      <a:endParaRPr lang="en-US" sz="1100" dirty="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1. </a:t>
                      </a:r>
                      <a:r>
                        <a:rPr lang="en-US" sz="1600" dirty="0">
                          <a:solidFill>
                            <a:schemeClr val="tx1"/>
                          </a:solidFill>
                          <a:latin typeface="Arial"/>
                          <a:ea typeface="Arial MT Pro"/>
                          <a:cs typeface="Arial"/>
                          <a:sym typeface="Arial MT Pro"/>
                        </a:rPr>
                        <a:t>Course selected is a level 7 course (postgraduate) and is one of the following a) CPD module/ short course b) postgraduate ​</a:t>
                      </a:r>
                      <a:endParaRPr lang="en-US" sz="1100" dirty="0">
                        <a:solidFill>
                          <a:schemeClr val="tx1"/>
                        </a:solidFill>
                        <a:latin typeface="Arial"/>
                        <a:cs typeface="Arial"/>
                      </a:endParaRPr>
                    </a:p>
                    <a:p>
                      <a:pPr algn="l">
                        <a:lnSpc>
                          <a:spcPts val="1920"/>
                        </a:lnSpc>
                      </a:pPr>
                      <a:r>
                        <a:rPr lang="en-US" sz="1600" dirty="0">
                          <a:solidFill>
                            <a:schemeClr val="tx1"/>
                          </a:solidFill>
                          <a:latin typeface="Arial"/>
                          <a:ea typeface="Arial MT Pro"/>
                          <a:cs typeface="Arial"/>
                          <a:sym typeface="Arial MT Pro"/>
                        </a:rPr>
                        <a:t>certificate c) postgraduate diploma d) Masters e) level 7 award or f) level 7 NVQ​.</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716824">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Course content requirements</a:t>
                      </a:r>
                      <a:r>
                        <a:rPr lang="en-US" sz="1600">
                          <a:solidFill>
                            <a:srgbClr val="1C345E"/>
                          </a:solidFill>
                          <a:latin typeface="Arial MT Pro"/>
                          <a:ea typeface="Arial MT Pro"/>
                          <a:cs typeface="Arial MT Pro"/>
                          <a:sym typeface="Arial MT Pro"/>
                        </a:rPr>
                        <a:t>​</a:t>
                      </a: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panose="020B0604020202020204" pitchFamily="34" charset="0"/>
                          <a:ea typeface="Arial MT Pro Bold"/>
                          <a:cs typeface="Arial" panose="020B0604020202020204" pitchFamily="34" charset="0"/>
                          <a:sym typeface="Arial MT Pro Bold"/>
                        </a:rPr>
                        <a:t>2. </a:t>
                      </a:r>
                      <a:r>
                        <a:rPr lang="en-US" sz="1600" dirty="0">
                          <a:solidFill>
                            <a:schemeClr val="tx1"/>
                          </a:solidFill>
                          <a:latin typeface="Arial" panose="020B0604020202020204" pitchFamily="34" charset="0"/>
                          <a:ea typeface="Arial MT Pro"/>
                          <a:cs typeface="Arial" panose="020B0604020202020204" pitchFamily="34" charset="0"/>
                          <a:sym typeface="Arial MT Pro"/>
                        </a:rPr>
                        <a:t>Course selected should primarily focus on long-term conditions and prevention and learning objectives should reference one of more of the following ​</a:t>
                      </a:r>
                      <a:endParaRPr lang="en-US" sz="1100" dirty="0">
                        <a:solidFill>
                          <a:schemeClr val="tx1"/>
                        </a:solidFill>
                        <a:latin typeface="Arial" panose="020B0604020202020204" pitchFamily="34" charset="0"/>
                        <a:cs typeface="Arial" panose="020B0604020202020204" pitchFamily="34" charset="0"/>
                      </a:endParaRPr>
                    </a:p>
                    <a:p>
                      <a:pPr algn="l">
                        <a:lnSpc>
                          <a:spcPts val="1920"/>
                        </a:lnSpc>
                      </a:pPr>
                      <a:r>
                        <a:rPr lang="en-US" sz="1600" dirty="0">
                          <a:solidFill>
                            <a:schemeClr val="tx1"/>
                          </a:solidFill>
                          <a:latin typeface="Arial" panose="020B0604020202020204" pitchFamily="34" charset="0"/>
                          <a:ea typeface="Arial MT Pro"/>
                          <a:cs typeface="Arial" panose="020B0604020202020204" pitchFamily="34" charset="0"/>
                          <a:sym typeface="Arial MT Pro"/>
                        </a:rPr>
                        <a:t>long-term conditions a) cardiovascular diseases b) stroke c) respiratory diseases​ d) diabetes.</a:t>
                      </a: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862866">
                <a:tc vMerge="1">
                  <a:txBody>
                    <a:bodyPr/>
                    <a:lstStyle/>
                    <a:p>
                      <a:pPr algn="ctr">
                        <a:lnSpc>
                          <a:spcPts val="1920"/>
                        </a:lnSpc>
                        <a:defRPr/>
                      </a:pPr>
                      <a:r>
                        <a:rPr lang="en-US" sz="1600" b="1">
                          <a:solidFill>
                            <a:srgbClr val="FFFFFF"/>
                          </a:solidFill>
                          <a:latin typeface="Arial MT Pro Bold"/>
                          <a:ea typeface="Arial MT Pro Bold"/>
                          <a:cs typeface="Arial MT Pro Bold"/>
                          <a:sym typeface="Arial MT Pro Bold"/>
                        </a:rPr>
                        <a:t>Course content requirements</a:t>
                      </a:r>
                      <a:r>
                        <a:rPr lang="en-US" sz="1600">
                          <a:solidFill>
                            <a:srgbClr val="1C345E"/>
                          </a:solidFill>
                          <a:latin typeface="Arial MT Pro"/>
                          <a:ea typeface="Arial MT Pro"/>
                          <a:cs typeface="Arial MT Pro"/>
                          <a:sym typeface="Arial MT Pro"/>
                        </a:rPr>
                        <a:t>​</a:t>
                      </a: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defRPr/>
                      </a:pPr>
                      <a:r>
                        <a:rPr lang="en-US" sz="1600" b="1" dirty="0">
                          <a:solidFill>
                            <a:schemeClr val="tx1"/>
                          </a:solidFill>
                          <a:latin typeface="Arial"/>
                          <a:ea typeface="Arial MT Pro Bold"/>
                          <a:cs typeface="Arial"/>
                          <a:sym typeface="Arial MT Pro Bold"/>
                        </a:rPr>
                        <a:t>3. </a:t>
                      </a:r>
                      <a:r>
                        <a:rPr lang="en-US" sz="1600" dirty="0">
                          <a:solidFill>
                            <a:schemeClr val="tx1"/>
                          </a:solidFill>
                          <a:latin typeface="Arial"/>
                          <a:ea typeface="Arial MT Pro"/>
                          <a:cs typeface="Arial"/>
                          <a:sym typeface="Arial MT Pro"/>
                        </a:rPr>
                        <a:t>Course selected should cover some content in relation to prehabilitation, rehabilitation or </a:t>
                      </a:r>
                      <a:r>
                        <a:rPr lang="en-US" sz="1600" dirty="0" err="1">
                          <a:solidFill>
                            <a:schemeClr val="tx1"/>
                          </a:solidFill>
                          <a:latin typeface="Arial"/>
                          <a:ea typeface="Arial MT Pro"/>
                          <a:cs typeface="Arial"/>
                          <a:sym typeface="Arial MT Pro"/>
                        </a:rPr>
                        <a:t>personalised</a:t>
                      </a:r>
                      <a:r>
                        <a:rPr lang="en-US" sz="1600" dirty="0">
                          <a:solidFill>
                            <a:schemeClr val="tx1"/>
                          </a:solidFill>
                          <a:latin typeface="Arial"/>
                          <a:ea typeface="Arial MT Pro"/>
                          <a:cs typeface="Arial"/>
                          <a:sym typeface="Arial MT Pro"/>
                        </a:rPr>
                        <a:t> care.</a:t>
                      </a:r>
                      <a:endParaRPr lang="en-US" sz="1100" dirty="0">
                        <a:solidFill>
                          <a:schemeClr val="tx1"/>
                        </a:solidFill>
                        <a:latin typeface="Arial"/>
                        <a:cs typeface="Arial"/>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568109">
                <a:tc vMerge="1">
                  <a:txBody>
                    <a:bodyPr/>
                    <a:lstStyle/>
                    <a:p>
                      <a:pPr algn="ctr">
                        <a:lnSpc>
                          <a:spcPts val="1920"/>
                        </a:lnSpc>
                        <a:defRPr/>
                      </a:pPr>
                      <a:endParaRPr lang="en-US" sz="1100"/>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0097B2"/>
                    </a:solidFill>
                  </a:tcPr>
                </a:tc>
                <a:tc>
                  <a:txBody>
                    <a:bodyPr/>
                    <a:lstStyle/>
                    <a:p>
                      <a:pPr algn="l">
                        <a:lnSpc>
                          <a:spcPts val="1920"/>
                        </a:lnSpc>
                      </a:pPr>
                      <a:r>
                        <a:rPr lang="en-US" sz="1600" b="1" dirty="0">
                          <a:solidFill>
                            <a:schemeClr val="tx1"/>
                          </a:solidFill>
                          <a:latin typeface="Arial"/>
                          <a:ea typeface="Arial MT Pro"/>
                          <a:cs typeface="Arial"/>
                          <a:sym typeface="Arial MT Pro"/>
                        </a:rPr>
                        <a:t>4.</a:t>
                      </a:r>
                      <a:r>
                        <a:rPr lang="en-US" sz="1600" dirty="0">
                          <a:solidFill>
                            <a:schemeClr val="tx1"/>
                          </a:solidFill>
                          <a:latin typeface="Arial"/>
                          <a:ea typeface="Arial MT Pro"/>
                          <a:cs typeface="Arial"/>
                          <a:sym typeface="Arial MT Pro"/>
                        </a:rPr>
                        <a:t> </a:t>
                      </a:r>
                      <a:r>
                        <a:rPr lang="en-GB" sz="1600" dirty="0">
                          <a:solidFill>
                            <a:schemeClr val="tx1"/>
                          </a:solidFill>
                          <a:latin typeface="Arial"/>
                          <a:cs typeface="Arial"/>
                        </a:rPr>
                        <a:t>Completion of a learner agreement form will be required and successful candidates will also be encouraged to complete an evaluation survey.</a:t>
                      </a:r>
                      <a:endParaRPr lang="en-GB" sz="1600" dirty="0">
                        <a:solidFill>
                          <a:schemeClr val="tx1"/>
                        </a:solidFill>
                        <a:latin typeface="Arial"/>
                        <a:cs typeface="Arial"/>
                        <a:sym typeface="Arial MT Pro"/>
                      </a:endParaRPr>
                    </a:p>
                  </a:txBody>
                  <a:tcPr marL="78256" marR="78256" marT="78256" marB="78256" anchor="ctr">
                    <a:lnL w="28575" cap="flat" cmpd="sng" algn="ctr">
                      <a:solidFill>
                        <a:srgbClr val="273C5C"/>
                      </a:solidFill>
                      <a:prstDash val="solid"/>
                      <a:round/>
                      <a:headEnd type="none" w="med" len="med"/>
                      <a:tailEnd type="none" w="med" len="med"/>
                    </a:lnL>
                    <a:lnR w="28575" cap="flat" cmpd="sng" algn="ctr">
                      <a:solidFill>
                        <a:srgbClr val="273C5C"/>
                      </a:solidFill>
                      <a:prstDash val="solid"/>
                      <a:round/>
                      <a:headEnd type="none" w="med" len="med"/>
                      <a:tailEnd type="none" w="med" len="med"/>
                    </a:lnR>
                    <a:lnT w="28575" cap="flat" cmpd="sng" algn="ctr">
                      <a:solidFill>
                        <a:srgbClr val="273C5C"/>
                      </a:solidFill>
                      <a:prstDash val="solid"/>
                      <a:round/>
                      <a:headEnd type="none" w="med" len="med"/>
                      <a:tailEnd type="none" w="med" len="med"/>
                    </a:lnT>
                    <a:lnB w="28575" cap="flat" cmpd="sng" algn="ctr">
                      <a:solidFill>
                        <a:srgbClr val="273C5C"/>
                      </a:solidFill>
                      <a:prstDash val="solid"/>
                      <a:round/>
                      <a:headEnd type="none" w="med" len="med"/>
                      <a:tailEnd type="none" w="med" len="med"/>
                    </a:lnB>
                    <a:solidFill>
                      <a:srgbClr val="FFFFFF"/>
                    </a:solidFill>
                  </a:tcPr>
                </a:tc>
                <a:extLst>
                  <a:ext uri="{0D108BD9-81ED-4DB2-BD59-A6C34878D82A}">
                    <a16:rowId xmlns:a16="http://schemas.microsoft.com/office/drawing/2014/main" val="292507372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4F5"/>
        </a:solidFill>
        <a:effectLst/>
      </p:bgPr>
    </p:bg>
    <p:spTree>
      <p:nvGrpSpPr>
        <p:cNvPr id="1" name=""/>
        <p:cNvGrpSpPr/>
        <p:nvPr/>
      </p:nvGrpSpPr>
      <p:grpSpPr>
        <a:xfrm>
          <a:off x="0" y="0"/>
          <a:ext cx="0" cy="0"/>
          <a:chOff x="0" y="0"/>
          <a:chExt cx="0" cy="0"/>
        </a:xfrm>
      </p:grpSpPr>
      <p:sp>
        <p:nvSpPr>
          <p:cNvPr id="2" name="Freeform 2"/>
          <p:cNvSpPr/>
          <p:nvPr/>
        </p:nvSpPr>
        <p:spPr>
          <a:xfrm>
            <a:off x="16678519" y="56017"/>
            <a:ext cx="1283092" cy="798970"/>
          </a:xfrm>
          <a:custGeom>
            <a:avLst/>
            <a:gdLst/>
            <a:ahLst/>
            <a:cxnLst/>
            <a:rect l="l" t="t" r="r" b="b"/>
            <a:pathLst>
              <a:path w="1283092" h="798970">
                <a:moveTo>
                  <a:pt x="0" y="0"/>
                </a:moveTo>
                <a:lnTo>
                  <a:pt x="1283092" y="0"/>
                </a:lnTo>
                <a:lnTo>
                  <a:pt x="1283092" y="798971"/>
                </a:lnTo>
                <a:lnTo>
                  <a:pt x="0" y="798971"/>
                </a:lnTo>
                <a:lnTo>
                  <a:pt x="0" y="0"/>
                </a:lnTo>
                <a:close/>
              </a:path>
            </a:pathLst>
          </a:custGeom>
          <a:blipFill>
            <a:blip r:embed="rId2"/>
            <a:stretch>
              <a:fillRect/>
            </a:stretch>
          </a:blipFill>
        </p:spPr>
        <p:txBody>
          <a:bodyPr/>
          <a:lstStyle/>
          <a:p>
            <a:endParaRPr lang="en-GB"/>
          </a:p>
        </p:txBody>
      </p:sp>
      <p:sp>
        <p:nvSpPr>
          <p:cNvPr id="26" name="TextBox 26"/>
          <p:cNvSpPr txBox="1"/>
          <p:nvPr/>
        </p:nvSpPr>
        <p:spPr>
          <a:xfrm>
            <a:off x="3291204" y="131271"/>
            <a:ext cx="11705592" cy="527837"/>
          </a:xfrm>
          <a:prstGeom prst="rect">
            <a:avLst/>
          </a:prstGeom>
        </p:spPr>
        <p:txBody>
          <a:bodyPr lIns="0" tIns="0" rIns="0" bIns="0" rtlCol="0" anchor="t">
            <a:spAutoFit/>
          </a:bodyPr>
          <a:lstStyle/>
          <a:p>
            <a:pPr algn="ctr">
              <a:lnSpc>
                <a:spcPts val="4104"/>
              </a:lnSpc>
            </a:pPr>
            <a:r>
              <a:rPr lang="en-US" sz="3800" b="1" dirty="0">
                <a:latin typeface="Arial MT Pro Bold"/>
                <a:ea typeface="Arial MT Pro Bold"/>
                <a:cs typeface="Arial MT Pro Bold"/>
                <a:sym typeface="Arial MT Pro Bold"/>
              </a:rPr>
              <a:t>Application Timeline</a:t>
            </a:r>
          </a:p>
        </p:txBody>
      </p:sp>
      <p:sp>
        <p:nvSpPr>
          <p:cNvPr id="27" name="Freeform 27"/>
          <p:cNvSpPr/>
          <p:nvPr/>
        </p:nvSpPr>
        <p:spPr>
          <a:xfrm>
            <a:off x="4859332" y="3471151"/>
            <a:ext cx="9138207" cy="2650080"/>
          </a:xfrm>
          <a:custGeom>
            <a:avLst/>
            <a:gdLst/>
            <a:ahLst/>
            <a:cxnLst/>
            <a:rect l="l" t="t" r="r" b="b"/>
            <a:pathLst>
              <a:path w="9138207" h="2650080">
                <a:moveTo>
                  <a:pt x="0" y="0"/>
                </a:moveTo>
                <a:lnTo>
                  <a:pt x="9138206" y="0"/>
                </a:lnTo>
                <a:lnTo>
                  <a:pt x="9138206" y="2650080"/>
                </a:lnTo>
                <a:lnTo>
                  <a:pt x="0" y="2650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8" name="TextBox 28"/>
          <p:cNvSpPr txBox="1"/>
          <p:nvPr/>
        </p:nvSpPr>
        <p:spPr>
          <a:xfrm>
            <a:off x="7173215" y="4508745"/>
            <a:ext cx="14155" cy="809600"/>
          </a:xfrm>
          <a:prstGeom prst="rect">
            <a:avLst/>
          </a:prstGeom>
        </p:spPr>
        <p:txBody>
          <a:bodyPr lIns="0" tIns="0" rIns="0" bIns="0" rtlCol="0" anchor="t">
            <a:spAutoFit/>
          </a:bodyPr>
          <a:lstStyle/>
          <a:p>
            <a:pPr algn="ctr">
              <a:lnSpc>
                <a:spcPts val="6657"/>
              </a:lnSpc>
            </a:pPr>
            <a:endParaRPr/>
          </a:p>
        </p:txBody>
      </p:sp>
      <p:sp>
        <p:nvSpPr>
          <p:cNvPr id="29" name="TextBox 29"/>
          <p:cNvSpPr txBox="1"/>
          <p:nvPr/>
        </p:nvSpPr>
        <p:spPr>
          <a:xfrm>
            <a:off x="2086962" y="4037741"/>
            <a:ext cx="2630820" cy="918906"/>
          </a:xfrm>
          <a:prstGeom prst="rect">
            <a:avLst/>
          </a:prstGeom>
        </p:spPr>
        <p:txBody>
          <a:bodyPr lIns="0" tIns="0" rIns="0" bIns="0" rtlCol="0" anchor="t">
            <a:spAutoFit/>
          </a:bodyPr>
          <a:lstStyle/>
          <a:p>
            <a:pPr algn="ctr">
              <a:lnSpc>
                <a:spcPts val="3744"/>
              </a:lnSpc>
            </a:pPr>
            <a:r>
              <a:rPr lang="en-US" sz="2650" b="1" dirty="0">
                <a:solidFill>
                  <a:srgbClr val="000000"/>
                </a:solidFill>
                <a:latin typeface="Canva Sans Bold"/>
                <a:ea typeface="Canva Sans Bold"/>
                <a:cs typeface="Canva Sans Bold"/>
                <a:sym typeface="Canva Sans Bold"/>
              </a:rPr>
              <a:t>14 October 2025</a:t>
            </a:r>
          </a:p>
        </p:txBody>
      </p:sp>
      <p:sp>
        <p:nvSpPr>
          <p:cNvPr id="30" name="TextBox 30"/>
          <p:cNvSpPr txBox="1"/>
          <p:nvPr/>
        </p:nvSpPr>
        <p:spPr>
          <a:xfrm>
            <a:off x="1897882" y="5037902"/>
            <a:ext cx="2997722" cy="1219385"/>
          </a:xfrm>
          <a:prstGeom prst="rect">
            <a:avLst/>
          </a:prstGeom>
        </p:spPr>
        <p:txBody>
          <a:bodyPr lIns="0" tIns="0" rIns="0" bIns="0" rtlCol="0" anchor="t">
            <a:spAutoFit/>
          </a:bodyPr>
          <a:lstStyle/>
          <a:p>
            <a:pPr algn="ctr">
              <a:lnSpc>
                <a:spcPts val="2496"/>
              </a:lnSpc>
            </a:pPr>
            <a:r>
              <a:rPr lang="en-US" sz="1783">
                <a:solidFill>
                  <a:srgbClr val="000000"/>
                </a:solidFill>
                <a:latin typeface="Canva Sans"/>
                <a:ea typeface="Canva Sans"/>
                <a:cs typeface="Canva Sans"/>
                <a:sym typeface="Canva Sans"/>
              </a:rPr>
              <a:t>Training Grant </a:t>
            </a:r>
          </a:p>
          <a:p>
            <a:pPr algn="ctr">
              <a:lnSpc>
                <a:spcPts val="2496"/>
              </a:lnSpc>
            </a:pPr>
            <a:r>
              <a:rPr lang="en-US" sz="1783">
                <a:solidFill>
                  <a:srgbClr val="000000"/>
                </a:solidFill>
                <a:latin typeface="Canva Sans"/>
                <a:ea typeface="Canva Sans"/>
                <a:cs typeface="Canva Sans"/>
                <a:sym typeface="Canva Sans"/>
              </a:rPr>
              <a:t>Applications</a:t>
            </a:r>
          </a:p>
          <a:p>
            <a:pPr algn="ctr">
              <a:lnSpc>
                <a:spcPts val="2496"/>
              </a:lnSpc>
            </a:pPr>
            <a:r>
              <a:rPr lang="en-US" sz="1783">
                <a:solidFill>
                  <a:srgbClr val="000000"/>
                </a:solidFill>
                <a:latin typeface="Canva Sans"/>
                <a:ea typeface="Canva Sans"/>
                <a:cs typeface="Canva Sans"/>
                <a:sym typeface="Canva Sans"/>
              </a:rPr>
              <a:t>Open</a:t>
            </a:r>
          </a:p>
          <a:p>
            <a:pPr algn="ctr">
              <a:lnSpc>
                <a:spcPts val="2496"/>
              </a:lnSpc>
            </a:pPr>
            <a:endParaRPr lang="en-US" sz="1783">
              <a:solidFill>
                <a:srgbClr val="000000"/>
              </a:solidFill>
              <a:latin typeface="Canva Sans"/>
              <a:ea typeface="Canva Sans"/>
              <a:cs typeface="Canva Sans"/>
              <a:sym typeface="Canva Sans"/>
            </a:endParaRPr>
          </a:p>
        </p:txBody>
      </p:sp>
      <p:sp>
        <p:nvSpPr>
          <p:cNvPr id="31" name="TextBox 31"/>
          <p:cNvSpPr txBox="1"/>
          <p:nvPr/>
        </p:nvSpPr>
        <p:spPr>
          <a:xfrm>
            <a:off x="6138691" y="6064081"/>
            <a:ext cx="2406554" cy="918906"/>
          </a:xfrm>
          <a:prstGeom prst="rect">
            <a:avLst/>
          </a:prstGeom>
        </p:spPr>
        <p:txBody>
          <a:bodyPr lIns="0" tIns="0" rIns="0" bIns="0" rtlCol="0" anchor="t">
            <a:spAutoFit/>
          </a:bodyPr>
          <a:lstStyle/>
          <a:p>
            <a:pPr algn="ctr">
              <a:lnSpc>
                <a:spcPts val="3744"/>
              </a:lnSpc>
            </a:pPr>
            <a:r>
              <a:rPr lang="en-US" sz="2674" b="1">
                <a:solidFill>
                  <a:srgbClr val="000000"/>
                </a:solidFill>
                <a:latin typeface="Canva Sans Bold"/>
                <a:ea typeface="Canva Sans Bold"/>
                <a:cs typeface="Canva Sans Bold"/>
                <a:sym typeface="Canva Sans Bold"/>
              </a:rPr>
              <a:t>07 November 2025*</a:t>
            </a:r>
          </a:p>
        </p:txBody>
      </p:sp>
      <p:sp>
        <p:nvSpPr>
          <p:cNvPr id="32" name="TextBox 32"/>
          <p:cNvSpPr txBox="1"/>
          <p:nvPr/>
        </p:nvSpPr>
        <p:spPr>
          <a:xfrm>
            <a:off x="7829152" y="1704888"/>
            <a:ext cx="3198565" cy="1393395"/>
          </a:xfrm>
          <a:prstGeom prst="rect">
            <a:avLst/>
          </a:prstGeom>
        </p:spPr>
        <p:txBody>
          <a:bodyPr lIns="0" tIns="0" rIns="0" bIns="0" rtlCol="0" anchor="t">
            <a:spAutoFit/>
          </a:bodyPr>
          <a:lstStyle/>
          <a:p>
            <a:pPr algn="ctr">
              <a:lnSpc>
                <a:spcPts val="3744"/>
              </a:lnSpc>
            </a:pPr>
            <a:r>
              <a:rPr lang="en-US" sz="2674" b="1" dirty="0">
                <a:solidFill>
                  <a:srgbClr val="000000"/>
                </a:solidFill>
                <a:latin typeface="Canva Sans Bold"/>
                <a:ea typeface="Canva Sans Bold"/>
                <a:cs typeface="Canva Sans Bold"/>
                <a:sym typeface="Canva Sans Bold"/>
              </a:rPr>
              <a:t>Week commencing 17 November 2025</a:t>
            </a:r>
          </a:p>
          <a:p>
            <a:pPr algn="ctr">
              <a:lnSpc>
                <a:spcPts val="3744"/>
              </a:lnSpc>
            </a:pPr>
            <a:endParaRPr lang="en-US" sz="2674" b="1" dirty="0">
              <a:solidFill>
                <a:srgbClr val="000000"/>
              </a:solidFill>
              <a:latin typeface="Canva Sans Bold"/>
              <a:ea typeface="Canva Sans Bold"/>
              <a:cs typeface="Canva Sans Bold"/>
              <a:sym typeface="Canva Sans Bold"/>
            </a:endParaRPr>
          </a:p>
        </p:txBody>
      </p:sp>
      <p:sp>
        <p:nvSpPr>
          <p:cNvPr id="33" name="TextBox 33"/>
          <p:cNvSpPr txBox="1"/>
          <p:nvPr/>
        </p:nvSpPr>
        <p:spPr>
          <a:xfrm>
            <a:off x="9709979" y="6064081"/>
            <a:ext cx="4097400" cy="918906"/>
          </a:xfrm>
          <a:prstGeom prst="rect">
            <a:avLst/>
          </a:prstGeom>
        </p:spPr>
        <p:txBody>
          <a:bodyPr lIns="0" tIns="0" rIns="0" bIns="0" rtlCol="0" anchor="t">
            <a:spAutoFit/>
          </a:bodyPr>
          <a:lstStyle/>
          <a:p>
            <a:pPr algn="ctr">
              <a:lnSpc>
                <a:spcPts val="3744"/>
              </a:lnSpc>
            </a:pPr>
            <a:r>
              <a:rPr lang="en-US" sz="2674" b="1">
                <a:solidFill>
                  <a:srgbClr val="000000"/>
                </a:solidFill>
                <a:latin typeface="Canva Sans Bold"/>
                <a:ea typeface="Canva Sans Bold"/>
                <a:cs typeface="Canva Sans Bold"/>
                <a:sym typeface="Canva Sans Bold"/>
              </a:rPr>
              <a:t>From week commencing </a:t>
            </a:r>
          </a:p>
          <a:p>
            <a:pPr algn="ctr">
              <a:lnSpc>
                <a:spcPts val="3744"/>
              </a:lnSpc>
            </a:pPr>
            <a:r>
              <a:rPr lang="en-US" sz="2674" b="1">
                <a:solidFill>
                  <a:srgbClr val="000000"/>
                </a:solidFill>
                <a:latin typeface="Canva Sans Bold"/>
                <a:ea typeface="Canva Sans Bold"/>
                <a:cs typeface="Canva Sans Bold"/>
                <a:sym typeface="Canva Sans Bold"/>
              </a:rPr>
              <a:t>25 November 2025</a:t>
            </a:r>
          </a:p>
        </p:txBody>
      </p:sp>
      <p:sp>
        <p:nvSpPr>
          <p:cNvPr id="34" name="TextBox 34"/>
          <p:cNvSpPr txBox="1"/>
          <p:nvPr/>
        </p:nvSpPr>
        <p:spPr>
          <a:xfrm>
            <a:off x="14144945" y="4305901"/>
            <a:ext cx="3175120" cy="1390541"/>
          </a:xfrm>
          <a:prstGeom prst="rect">
            <a:avLst/>
          </a:prstGeom>
        </p:spPr>
        <p:txBody>
          <a:bodyPr lIns="0" tIns="0" rIns="0" bIns="0" rtlCol="0" anchor="t">
            <a:spAutoFit/>
          </a:bodyPr>
          <a:lstStyle/>
          <a:p>
            <a:pPr algn="ctr">
              <a:lnSpc>
                <a:spcPts val="3744"/>
              </a:lnSpc>
            </a:pPr>
            <a:r>
              <a:rPr lang="en-US" sz="2674" b="1">
                <a:solidFill>
                  <a:srgbClr val="000000"/>
                </a:solidFill>
                <a:latin typeface="Canva Sans Bold"/>
                <a:ea typeface="Canva Sans Bold"/>
                <a:cs typeface="Canva Sans Bold"/>
                <a:sym typeface="Canva Sans Bold"/>
              </a:rPr>
              <a:t>December 2025</a:t>
            </a:r>
          </a:p>
          <a:p>
            <a:pPr algn="ctr">
              <a:lnSpc>
                <a:spcPts val="3744"/>
              </a:lnSpc>
            </a:pPr>
            <a:r>
              <a:rPr lang="en-US" sz="2674" b="1">
                <a:solidFill>
                  <a:srgbClr val="000000"/>
                </a:solidFill>
                <a:latin typeface="Canva Sans Bold"/>
                <a:ea typeface="Canva Sans Bold"/>
                <a:cs typeface="Canva Sans Bold"/>
                <a:sym typeface="Canva Sans Bold"/>
              </a:rPr>
              <a:t>LTC Training Grant </a:t>
            </a:r>
          </a:p>
          <a:p>
            <a:pPr algn="ctr">
              <a:lnSpc>
                <a:spcPts val="3744"/>
              </a:lnSpc>
            </a:pPr>
            <a:r>
              <a:rPr lang="en-US" sz="2674" b="1">
                <a:solidFill>
                  <a:srgbClr val="000000"/>
                </a:solidFill>
                <a:latin typeface="Canva Sans Bold"/>
                <a:ea typeface="Canva Sans Bold"/>
                <a:cs typeface="Canva Sans Bold"/>
                <a:sym typeface="Canva Sans Bold"/>
              </a:rPr>
              <a:t>Programme begins</a:t>
            </a:r>
          </a:p>
        </p:txBody>
      </p:sp>
      <p:sp>
        <p:nvSpPr>
          <p:cNvPr id="35" name="TextBox 35"/>
          <p:cNvSpPr txBox="1"/>
          <p:nvPr/>
        </p:nvSpPr>
        <p:spPr>
          <a:xfrm>
            <a:off x="6535913" y="7076207"/>
            <a:ext cx="1612110" cy="1219385"/>
          </a:xfrm>
          <a:prstGeom prst="rect">
            <a:avLst/>
          </a:prstGeom>
        </p:spPr>
        <p:txBody>
          <a:bodyPr lIns="0" tIns="0" rIns="0" bIns="0" rtlCol="0" anchor="t">
            <a:spAutoFit/>
          </a:bodyPr>
          <a:lstStyle/>
          <a:p>
            <a:pPr algn="ctr">
              <a:lnSpc>
                <a:spcPts val="2496"/>
              </a:lnSpc>
            </a:pPr>
            <a:r>
              <a:rPr lang="en-US" sz="1783">
                <a:solidFill>
                  <a:srgbClr val="000000"/>
                </a:solidFill>
                <a:latin typeface="Canva Sans"/>
                <a:ea typeface="Canva Sans"/>
                <a:cs typeface="Canva Sans"/>
                <a:sym typeface="Canva Sans"/>
              </a:rPr>
              <a:t>Training Grant </a:t>
            </a:r>
          </a:p>
          <a:p>
            <a:pPr algn="ctr">
              <a:lnSpc>
                <a:spcPts val="2496"/>
              </a:lnSpc>
            </a:pPr>
            <a:r>
              <a:rPr lang="en-US" sz="1783">
                <a:solidFill>
                  <a:srgbClr val="000000"/>
                </a:solidFill>
                <a:latin typeface="Canva Sans"/>
                <a:ea typeface="Canva Sans"/>
                <a:cs typeface="Canva Sans"/>
                <a:sym typeface="Canva Sans"/>
              </a:rPr>
              <a:t>Applications</a:t>
            </a:r>
          </a:p>
          <a:p>
            <a:pPr algn="ctr">
              <a:lnSpc>
                <a:spcPts val="2496"/>
              </a:lnSpc>
            </a:pPr>
            <a:r>
              <a:rPr lang="en-US" sz="1783">
                <a:solidFill>
                  <a:srgbClr val="000000"/>
                </a:solidFill>
                <a:latin typeface="Canva Sans"/>
                <a:ea typeface="Canva Sans"/>
                <a:cs typeface="Canva Sans"/>
                <a:sym typeface="Canva Sans"/>
              </a:rPr>
              <a:t>Closes</a:t>
            </a:r>
          </a:p>
          <a:p>
            <a:pPr algn="ctr">
              <a:lnSpc>
                <a:spcPts val="2496"/>
              </a:lnSpc>
            </a:pPr>
            <a:endParaRPr lang="en-US" sz="1783">
              <a:solidFill>
                <a:srgbClr val="000000"/>
              </a:solidFill>
              <a:latin typeface="Canva Sans"/>
              <a:ea typeface="Canva Sans"/>
              <a:cs typeface="Canva Sans"/>
              <a:sym typeface="Canva Sans"/>
            </a:endParaRPr>
          </a:p>
        </p:txBody>
      </p:sp>
      <p:sp>
        <p:nvSpPr>
          <p:cNvPr id="36" name="TextBox 36"/>
          <p:cNvSpPr txBox="1"/>
          <p:nvPr/>
        </p:nvSpPr>
        <p:spPr>
          <a:xfrm>
            <a:off x="7284625" y="2691218"/>
            <a:ext cx="4295569" cy="596570"/>
          </a:xfrm>
          <a:prstGeom prst="rect">
            <a:avLst/>
          </a:prstGeom>
        </p:spPr>
        <p:txBody>
          <a:bodyPr lIns="0" tIns="0" rIns="0" bIns="0" rtlCol="0" anchor="t">
            <a:spAutoFit/>
          </a:bodyPr>
          <a:lstStyle/>
          <a:p>
            <a:pPr algn="ctr">
              <a:lnSpc>
                <a:spcPts val="2496"/>
              </a:lnSpc>
            </a:pPr>
            <a:r>
              <a:rPr lang="en-US" sz="1783">
                <a:solidFill>
                  <a:srgbClr val="000000"/>
                </a:solidFill>
                <a:latin typeface="Canva Sans"/>
                <a:ea typeface="Canva Sans"/>
                <a:cs typeface="Canva Sans"/>
                <a:sym typeface="Canva Sans"/>
              </a:rPr>
              <a:t>Evaluation panel will begin the process </a:t>
            </a:r>
          </a:p>
          <a:p>
            <a:pPr algn="ctr">
              <a:lnSpc>
                <a:spcPts val="2496"/>
              </a:lnSpc>
            </a:pPr>
            <a:r>
              <a:rPr lang="en-US" sz="1783">
                <a:solidFill>
                  <a:srgbClr val="000000"/>
                </a:solidFill>
                <a:latin typeface="Canva Sans"/>
                <a:ea typeface="Canva Sans"/>
                <a:cs typeface="Canva Sans"/>
                <a:sym typeface="Canva Sans"/>
              </a:rPr>
              <a:t>for reviewing applications</a:t>
            </a:r>
          </a:p>
        </p:txBody>
      </p:sp>
      <p:sp>
        <p:nvSpPr>
          <p:cNvPr id="37" name="TextBox 37"/>
          <p:cNvSpPr txBox="1"/>
          <p:nvPr/>
        </p:nvSpPr>
        <p:spPr>
          <a:xfrm>
            <a:off x="10355906" y="7664172"/>
            <a:ext cx="2448576" cy="596570"/>
          </a:xfrm>
          <a:prstGeom prst="rect">
            <a:avLst/>
          </a:prstGeom>
        </p:spPr>
        <p:txBody>
          <a:bodyPr lIns="0" tIns="0" rIns="0" bIns="0" rtlCol="0" anchor="t">
            <a:spAutoFit/>
          </a:bodyPr>
          <a:lstStyle/>
          <a:p>
            <a:pPr algn="ctr">
              <a:lnSpc>
                <a:spcPts val="2496"/>
              </a:lnSpc>
            </a:pPr>
            <a:r>
              <a:rPr lang="en-US" sz="1783">
                <a:solidFill>
                  <a:srgbClr val="000000"/>
                </a:solidFill>
                <a:latin typeface="Canva Sans"/>
                <a:ea typeface="Canva Sans"/>
                <a:cs typeface="Canva Sans"/>
                <a:sym typeface="Canva Sans"/>
              </a:rPr>
              <a:t>Candidate notification</a:t>
            </a:r>
          </a:p>
          <a:p>
            <a:pPr algn="ctr">
              <a:lnSpc>
                <a:spcPts val="2496"/>
              </a:lnSpc>
            </a:pPr>
            <a:r>
              <a:rPr lang="en-US" sz="1783">
                <a:solidFill>
                  <a:srgbClr val="000000"/>
                </a:solidFill>
                <a:latin typeface="Canva Sans"/>
                <a:ea typeface="Canva Sans"/>
                <a:cs typeface="Canva Sans"/>
                <a:sym typeface="Canva Sans"/>
              </a:rPr>
              <a:t> of outcome</a:t>
            </a:r>
          </a:p>
        </p:txBody>
      </p:sp>
      <p:sp>
        <p:nvSpPr>
          <p:cNvPr id="38" name="TextBox 38"/>
          <p:cNvSpPr txBox="1"/>
          <p:nvPr/>
        </p:nvSpPr>
        <p:spPr>
          <a:xfrm>
            <a:off x="1229066" y="9429068"/>
            <a:ext cx="15970448" cy="264159"/>
          </a:xfrm>
          <a:prstGeom prst="rect">
            <a:avLst/>
          </a:prstGeom>
        </p:spPr>
        <p:txBody>
          <a:bodyPr lIns="0" tIns="0" rIns="0" bIns="0" rtlCol="0" anchor="t">
            <a:spAutoFit/>
          </a:bodyPr>
          <a:lstStyle/>
          <a:p>
            <a:pPr algn="ctr">
              <a:lnSpc>
                <a:spcPts val="2240"/>
              </a:lnSpc>
            </a:pPr>
            <a:r>
              <a:rPr lang="en-US" sz="1600">
                <a:solidFill>
                  <a:srgbClr val="000000"/>
                </a:solidFill>
                <a:latin typeface="Canva Sans"/>
                <a:ea typeface="Canva Sans"/>
                <a:cs typeface="Canva Sans"/>
                <a:sym typeface="Canva Sans"/>
              </a:rPr>
              <a:t>*Please note that NHSE Training Grant Programme reserves the right to close the application window early if the volume of applications exceeds our maximum limit</a:t>
            </a:r>
          </a:p>
        </p:txBody>
      </p:sp>
      <p:sp>
        <p:nvSpPr>
          <p:cNvPr id="39" name="TextBox 39"/>
          <p:cNvSpPr txBox="1"/>
          <p:nvPr/>
        </p:nvSpPr>
        <p:spPr>
          <a:xfrm>
            <a:off x="14626322" y="5949478"/>
            <a:ext cx="2212366" cy="596570"/>
          </a:xfrm>
          <a:prstGeom prst="rect">
            <a:avLst/>
          </a:prstGeom>
        </p:spPr>
        <p:txBody>
          <a:bodyPr lIns="0" tIns="0" rIns="0" bIns="0" rtlCol="0" anchor="t">
            <a:spAutoFit/>
          </a:bodyPr>
          <a:lstStyle/>
          <a:p>
            <a:pPr algn="ctr">
              <a:lnSpc>
                <a:spcPts val="2496"/>
              </a:lnSpc>
            </a:pPr>
            <a:r>
              <a:rPr lang="en-US" sz="1783">
                <a:solidFill>
                  <a:srgbClr val="000000"/>
                </a:solidFill>
                <a:latin typeface="Canva Sans"/>
                <a:ea typeface="Canva Sans"/>
                <a:cs typeface="Canva Sans"/>
                <a:sym typeface="Canva Sans"/>
              </a:rPr>
              <a:t>Learner Agreement  </a:t>
            </a:r>
          </a:p>
          <a:p>
            <a:pPr algn="ctr">
              <a:lnSpc>
                <a:spcPts val="2496"/>
              </a:lnSpc>
            </a:pPr>
            <a:r>
              <a:rPr lang="en-US" sz="1783">
                <a:solidFill>
                  <a:srgbClr val="000000"/>
                </a:solidFill>
                <a:latin typeface="Canva Sans"/>
                <a:ea typeface="Canva Sans"/>
                <a:cs typeface="Canva Sans"/>
                <a:sym typeface="Canva Sans"/>
              </a:rPr>
              <a:t> Signed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1B77FFF671174EA6BDAFF0635709A4" ma:contentTypeVersion="25" ma:contentTypeDescription="Create a new document." ma:contentTypeScope="" ma:versionID="d55ba2e2cd4542a04ed6d2778c4c3aa3">
  <xsd:schema xmlns:xsd="http://www.w3.org/2001/XMLSchema" xmlns:xs="http://www.w3.org/2001/XMLSchema" xmlns:p="http://schemas.microsoft.com/office/2006/metadata/properties" xmlns:ns2="d0e1770b-f5b5-4095-9334-ed01cb03e1ee" xmlns:ns3="adb28bee-d5fe-489b-9e7a-8ceb5dc9ebbd" targetNamespace="http://schemas.microsoft.com/office/2006/metadata/properties" ma:root="true" ma:fieldsID="fe517115514abd55f705a3d741bc60e2" ns2:_="" ns3:_="">
    <xsd:import namespace="d0e1770b-f5b5-4095-9334-ed01cb03e1ee"/>
    <xsd:import namespace="adb28bee-d5fe-489b-9e7a-8ceb5dc9ebbd"/>
    <xsd:element name="properties">
      <xsd:complexType>
        <xsd:sequence>
          <xsd:element name="documentManagement">
            <xsd:complexType>
              <xsd:all>
                <xsd:element ref="ns2:Number_x0020_" minOccurs="0"/>
                <xsd:element ref="ns3:SharedWithUsers" minOccurs="0"/>
                <xsd:element ref="ns3:SharedWithDetails" minOccurs="0"/>
                <xsd:element ref="ns3:_ip_UnifiedCompliancePolicyProperties" minOccurs="0"/>
                <xsd:element ref="ns3:_ip_UnifiedCompliancePolicyUIAction"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1770b-f5b5-4095-9334-ed01cb03e1ee" elementFormDefault="qualified">
    <xsd:import namespace="http://schemas.microsoft.com/office/2006/documentManagement/types"/>
    <xsd:import namespace="http://schemas.microsoft.com/office/infopath/2007/PartnerControls"/>
    <xsd:element name="Number_x0020_" ma:index="5" nillable="true" ma:displayName="Number " ma:internalName="Number_x0020_" ma:readOnly="false" ma:percentage="FALSE">
      <xsd:simpleType>
        <xsd:restriction base="dms:Number"/>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b28bee-d5fe-489b-9e7a-8ceb5dc9ebbd"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_ip_UnifiedCompliancePolicyProperties" ma:index="11" nillable="true" ma:displayName="Unified Compliance Policy Properties" ma:internalName="_ip_UnifiedCompliancePolicyProperties" ma:readOnly="false">
      <xsd:simpleType>
        <xsd:restriction base="dms:Note"/>
      </xsd:simpleType>
    </xsd:element>
    <xsd:element name="_ip_UnifiedCompliancePolicyUIAction" ma:index="12"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2c85135f-63d5-4c13-8e82-b8de49907f50}" ma:internalName="TaxCatchAll" ma:showField="CatchAllData" ma:web="adb28bee-d5fe-489b-9e7a-8ceb5dc9e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adb28bee-d5fe-489b-9e7a-8ceb5dc9ebbd" xsi:nil="true"/>
    <Number_x0020_ xmlns="d0e1770b-f5b5-4095-9334-ed01cb03e1ee" xsi:nil="true"/>
    <_ip_UnifiedCompliancePolicyProperties xmlns="adb28bee-d5fe-489b-9e7a-8ceb5dc9ebbd" xsi:nil="true"/>
    <lcf76f155ced4ddcb4097134ff3c332f xmlns="d0e1770b-f5b5-4095-9334-ed01cb03e1ee">
      <Terms xmlns="http://schemas.microsoft.com/office/infopath/2007/PartnerControls"/>
    </lcf76f155ced4ddcb4097134ff3c332f>
    <TaxCatchAll xmlns="adb28bee-d5fe-489b-9e7a-8ceb5dc9ebbd" xsi:nil="true"/>
  </documentManagement>
</p:properties>
</file>

<file path=customXml/itemProps1.xml><?xml version="1.0" encoding="utf-8"?>
<ds:datastoreItem xmlns:ds="http://schemas.openxmlformats.org/officeDocument/2006/customXml" ds:itemID="{192D8D46-1C4A-46E2-9969-FBCB6FC0D6FD}">
  <ds:schemaRefs>
    <ds:schemaRef ds:uri="http://schemas.microsoft.com/sharepoint/v3/contenttype/forms"/>
  </ds:schemaRefs>
</ds:datastoreItem>
</file>

<file path=customXml/itemProps2.xml><?xml version="1.0" encoding="utf-8"?>
<ds:datastoreItem xmlns:ds="http://schemas.openxmlformats.org/officeDocument/2006/customXml" ds:itemID="{F7FFB751-7B82-423D-ABE5-FE989E7B1835}">
  <ds:schemaRefs>
    <ds:schemaRef ds:uri="adb28bee-d5fe-489b-9e7a-8ceb5dc9ebbd"/>
    <ds:schemaRef ds:uri="d0e1770b-f5b5-4095-9334-ed01cb03e1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11F5E7-459E-484A-963B-170F2E1C0C40}">
  <ds:schemaRefs>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adb28bee-d5fe-489b-9e7a-8ceb5dc9ebbd"/>
    <ds:schemaRef ds:uri="d0e1770b-f5b5-4095-9334-ed01cb03e1ee"/>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92</TotalTime>
  <Words>1781</Words>
  <Application>Microsoft Office PowerPoint</Application>
  <PresentationFormat>Custom</PresentationFormat>
  <Paragraphs>94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PRosPer Training Grant Process Overview</dc:title>
  <dc:creator>HOBSON, Pam (NHS ENGLAND)</dc:creator>
  <cp:lastModifiedBy>WYNN-JONES, Zena (NHS ENGLAND)</cp:lastModifiedBy>
  <cp:revision>34</cp:revision>
  <dcterms:created xsi:type="dcterms:W3CDTF">2006-08-16T00:00:00Z</dcterms:created>
  <dcterms:modified xsi:type="dcterms:W3CDTF">2025-10-14T09:50:19Z</dcterms:modified>
  <dc:identifier>DAGXNAGjSL8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0x010100951B77FFF671174EA6BDAFF0635709A4</vt:lpwstr>
  </property>
  <property fmtid="{D5CDD505-2E9C-101B-9397-08002B2CF9AE}" pid="3" name="MediaServiceImageTags">
    <vt:lpwstr/>
  </property>
</Properties>
</file>