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0" r:id="rId5"/>
    <p:sldId id="301" r:id="rId6"/>
    <p:sldId id="297" r:id="rId7"/>
    <p:sldId id="299" r:id="rId8"/>
    <p:sldId id="304" r:id="rId9"/>
    <p:sldId id="305" r:id="rId10"/>
    <p:sldId id="30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FF028-114F-46A1-8841-3FD542B1492C}" v="25" dt="2025-05-15T09:41:03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S, Sue (SOUTH WARWICKSHIRE UNIVERSITY NHS FOUNDATION TRUST)" userId="157e7bdd-f9ef-495f-ae81-78739f896c2c" providerId="ADAL" clId="{0F0FF028-114F-46A1-8841-3FD542B1492C}"/>
    <pc:docChg chg="modSld">
      <pc:chgData name="PHILLIPS, Sue (SOUTH WARWICKSHIRE UNIVERSITY NHS FOUNDATION TRUST)" userId="157e7bdd-f9ef-495f-ae81-78739f896c2c" providerId="ADAL" clId="{0F0FF028-114F-46A1-8841-3FD542B1492C}" dt="2025-05-15T09:41:03.755" v="25" actId="767"/>
      <pc:docMkLst>
        <pc:docMk/>
      </pc:docMkLst>
      <pc:sldChg chg="addSp modSp">
        <pc:chgData name="PHILLIPS, Sue (SOUTH WARWICKSHIRE UNIVERSITY NHS FOUNDATION TRUST)" userId="157e7bdd-f9ef-495f-ae81-78739f896c2c" providerId="ADAL" clId="{0F0FF028-114F-46A1-8841-3FD542B1492C}" dt="2025-05-15T09:39:41.266" v="24"/>
        <pc:sldMkLst>
          <pc:docMk/>
          <pc:sldMk cId="1397630502" sldId="299"/>
        </pc:sldMkLst>
        <pc:picChg chg="add mod">
          <ac:chgData name="PHILLIPS, Sue (SOUTH WARWICKSHIRE UNIVERSITY NHS FOUNDATION TRUST)" userId="157e7bdd-f9ef-495f-ae81-78739f896c2c" providerId="ADAL" clId="{0F0FF028-114F-46A1-8841-3FD542B1492C}" dt="2025-05-15T09:39:41.266" v="24"/>
          <ac:picMkLst>
            <pc:docMk/>
            <pc:sldMk cId="1397630502" sldId="299"/>
            <ac:picMk id="10" creationId="{02F7F56F-7A02-906A-34A8-861250317256}"/>
          </ac:picMkLst>
        </pc:picChg>
      </pc:sldChg>
      <pc:sldChg chg="addSp delSp modSp">
        <pc:chgData name="PHILLIPS, Sue (SOUTH WARWICKSHIRE UNIVERSITY NHS FOUNDATION TRUST)" userId="157e7bdd-f9ef-495f-ae81-78739f896c2c" providerId="ADAL" clId="{0F0FF028-114F-46A1-8841-3FD542B1492C}" dt="2025-05-15T09:41:03.755" v="25" actId="767"/>
        <pc:sldMkLst>
          <pc:docMk/>
          <pc:sldMk cId="3437040716" sldId="304"/>
        </pc:sldMkLst>
        <pc:spChg chg="add del mod">
          <ac:chgData name="PHILLIPS, Sue (SOUTH WARWICKSHIRE UNIVERSITY NHS FOUNDATION TRUST)" userId="157e7bdd-f9ef-495f-ae81-78739f896c2c" providerId="ADAL" clId="{0F0FF028-114F-46A1-8841-3FD542B1492C}" dt="2025-05-15T09:21:56.147" v="3"/>
          <ac:spMkLst>
            <pc:docMk/>
            <pc:sldMk cId="3437040716" sldId="304"/>
            <ac:spMk id="8" creationId="{085A3439-3A3C-051E-920B-949365CE5F43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23:35.072" v="5"/>
          <ac:spMkLst>
            <pc:docMk/>
            <pc:sldMk cId="3437040716" sldId="304"/>
            <ac:spMk id="12" creationId="{5632C09F-181C-4116-3CD7-843E91738035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23:36.363" v="6"/>
          <ac:spMkLst>
            <pc:docMk/>
            <pc:sldMk cId="3437040716" sldId="304"/>
            <ac:spMk id="13" creationId="{7480B9F5-954E-2F22-A5C2-8AB4B4E07856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23:37.249" v="7"/>
          <ac:spMkLst>
            <pc:docMk/>
            <pc:sldMk cId="3437040716" sldId="304"/>
            <ac:spMk id="14" creationId="{7CE89171-F929-4717-1879-E9EFFBB25BEE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23:37.830" v="8"/>
          <ac:spMkLst>
            <pc:docMk/>
            <pc:sldMk cId="3437040716" sldId="304"/>
            <ac:spMk id="15" creationId="{66D168AF-EE04-294A-8BBE-B20741364BB5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23:38.374" v="9"/>
          <ac:spMkLst>
            <pc:docMk/>
            <pc:sldMk cId="3437040716" sldId="304"/>
            <ac:spMk id="16" creationId="{1EEBCA09-11C0-319D-5A58-E5EAD541FC2C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23:38.846" v="10"/>
          <ac:spMkLst>
            <pc:docMk/>
            <pc:sldMk cId="3437040716" sldId="304"/>
            <ac:spMk id="17" creationId="{85A6982A-3BD0-6EEC-24F5-FE0FD7E1EA8E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23:39.283" v="11"/>
          <ac:spMkLst>
            <pc:docMk/>
            <pc:sldMk cId="3437040716" sldId="304"/>
            <ac:spMk id="18" creationId="{1EDB8E72-9629-F1B8-559E-BE7E0C5B8976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26:02.070" v="12"/>
          <ac:spMkLst>
            <pc:docMk/>
            <pc:sldMk cId="3437040716" sldId="304"/>
            <ac:spMk id="19" creationId="{FBAC2BFA-FB6F-FF20-6DF2-53E0C35B8040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27:26.959" v="13"/>
          <ac:spMkLst>
            <pc:docMk/>
            <pc:sldMk cId="3437040716" sldId="304"/>
            <ac:spMk id="20" creationId="{6D276103-C073-7C41-A241-D9D8C27430C2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28:01.902" v="14" actId="767"/>
          <ac:spMkLst>
            <pc:docMk/>
            <pc:sldMk cId="3437040716" sldId="304"/>
            <ac:spMk id="21" creationId="{303E9722-3A93-97C9-3403-EAD9C42095A2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31:12.905" v="15" actId="767"/>
          <ac:spMkLst>
            <pc:docMk/>
            <pc:sldMk cId="3437040716" sldId="304"/>
            <ac:spMk id="22" creationId="{449E56A7-24F6-DEC6-2088-C4E9E5478D14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35:10.736" v="16" actId="767"/>
          <ac:spMkLst>
            <pc:docMk/>
            <pc:sldMk cId="3437040716" sldId="304"/>
            <ac:spMk id="23" creationId="{F0C56D68-5C6F-30FD-C754-DFD6520686BE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35:25.707" v="17" actId="767"/>
          <ac:spMkLst>
            <pc:docMk/>
            <pc:sldMk cId="3437040716" sldId="304"/>
            <ac:spMk id="24" creationId="{8CBF57DD-631C-8759-FC3B-5898BFA3DFBB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35:34.341" v="18"/>
          <ac:spMkLst>
            <pc:docMk/>
            <pc:sldMk cId="3437040716" sldId="304"/>
            <ac:spMk id="25" creationId="{EF4CC2A8-619D-7B2E-03DD-EC0254458BF4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35:35.312" v="19"/>
          <ac:spMkLst>
            <pc:docMk/>
            <pc:sldMk cId="3437040716" sldId="304"/>
            <ac:spMk id="26" creationId="{FFCCA606-E087-D116-619E-A05F3E2FEC6B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37:35.336" v="20" actId="767"/>
          <ac:spMkLst>
            <pc:docMk/>
            <pc:sldMk cId="3437040716" sldId="304"/>
            <ac:spMk id="27" creationId="{6574D17F-14FA-E222-7436-7F87E96C9D29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38:02.163" v="21"/>
          <ac:spMkLst>
            <pc:docMk/>
            <pc:sldMk cId="3437040716" sldId="304"/>
            <ac:spMk id="28" creationId="{911F7CCB-8011-F113-4557-584A99DADC30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38:02.902" v="22"/>
          <ac:spMkLst>
            <pc:docMk/>
            <pc:sldMk cId="3437040716" sldId="304"/>
            <ac:spMk id="29" creationId="{FA35130E-B592-1220-2A8F-F84D0F1E51A5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38:04.527" v="23"/>
          <ac:spMkLst>
            <pc:docMk/>
            <pc:sldMk cId="3437040716" sldId="304"/>
            <ac:spMk id="30" creationId="{604A4624-CF11-9531-0F1D-38FFA5760463}"/>
          </ac:spMkLst>
        </pc:spChg>
        <pc:spChg chg="add mod">
          <ac:chgData name="PHILLIPS, Sue (SOUTH WARWICKSHIRE UNIVERSITY NHS FOUNDATION TRUST)" userId="157e7bdd-f9ef-495f-ae81-78739f896c2c" providerId="ADAL" clId="{0F0FF028-114F-46A1-8841-3FD542B1492C}" dt="2025-05-15T09:41:03.755" v="25" actId="767"/>
          <ac:spMkLst>
            <pc:docMk/>
            <pc:sldMk cId="3437040716" sldId="304"/>
            <ac:spMk id="31" creationId="{E8442066-9475-50D2-6D2F-70D80CE054E9}"/>
          </ac:spMkLst>
        </pc:spChg>
        <pc:graphicFrameChg chg="mod">
          <ac:chgData name="PHILLIPS, Sue (SOUTH WARWICKSHIRE UNIVERSITY NHS FOUNDATION TRUST)" userId="157e7bdd-f9ef-495f-ae81-78739f896c2c" providerId="ADAL" clId="{0F0FF028-114F-46A1-8841-3FD542B1492C}" dt="2025-05-15T09:20:14.394" v="1" actId="13782"/>
          <ac:graphicFrameMkLst>
            <pc:docMk/>
            <pc:sldMk cId="3437040716" sldId="304"/>
            <ac:graphicFrameMk id="7" creationId="{25F787D4-4314-98E7-E83C-0028FAF9886D}"/>
          </ac:graphicFrameMkLst>
        </pc:graphicFrameChg>
        <pc:picChg chg="add mod">
          <ac:chgData name="PHILLIPS, Sue (SOUTH WARWICKSHIRE UNIVERSITY NHS FOUNDATION TRUST)" userId="157e7bdd-f9ef-495f-ae81-78739f896c2c" providerId="ADAL" clId="{0F0FF028-114F-46A1-8841-3FD542B1492C}" dt="2025-05-15T09:22:44.557" v="4" actId="931"/>
          <ac:picMkLst>
            <pc:docMk/>
            <pc:sldMk cId="3437040716" sldId="304"/>
            <ac:picMk id="10" creationId="{02F7F56F-7A02-906A-34A8-8612503172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75B18-0B06-F7D4-473B-53D25894B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FB800-2720-93FA-234A-088F16C2C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6A5D-5539-F0A9-958E-7B411B4A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9BA-57FD-4483-92FB-C97BABA183DA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DFB4A-7854-BD05-E168-98E8A640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46ACD-5F64-0F31-7273-367340B8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D34-6E11-4F75-B11D-2F6727DA2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6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F109-38AE-3016-13F1-08F24038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8D919-3DD1-5655-9252-45651976D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A1F77-F086-3C4F-2708-597950D3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9BA-57FD-4483-92FB-C97BABA183DA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1EFB2-83C2-8D34-13EA-C90E0696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2BB9F-EE25-7A87-2158-476B8FDE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D34-6E11-4F75-B11D-2F6727DA2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9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B95AF-958E-D514-D8FB-27851D0B9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F6471-EA1E-3DB4-455B-1D786F681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25CBF-5061-B651-99A0-C2CCEF31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9BA-57FD-4483-92FB-C97BABA183DA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9AC2C-A7E7-366E-3CA1-BEFEAF35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88412-A345-B16D-B305-F2211570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D34-6E11-4F75-B11D-2F6727DA2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5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95B2-AAB4-AF74-98CC-145DF737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116D1-40BD-6197-E13E-80DBAA823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2FE6-4F96-00AE-9EE5-67792E53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9BA-57FD-4483-92FB-C97BABA183DA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18ACD-7CF5-40BD-8E70-1F581E51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C4693-D4B9-4844-1590-CB62D6DF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D34-6E11-4F75-B11D-2F6727DA2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5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A362-7EAB-18A1-5EF6-484AF7CF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A59B0-EAD0-C2A9-4025-B8F328AC6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64E14-47FA-C9E2-D4F9-72A8E2E17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9BA-57FD-4483-92FB-C97BABA183DA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572A3-9B28-6E74-7D3E-29AF8508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156DF-C524-C23A-8AC5-53C9C5F1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D34-6E11-4F75-B11D-2F6727DA2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4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BC51-E04C-DAC7-8BB4-5FC6FA1F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729C6-A57D-745F-C9A6-2CCFDFCDD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3B5AB-D578-A654-F983-B0910C746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DD257-D095-C65F-40E5-74D2D3DC2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9BA-57FD-4483-92FB-C97BABA183DA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04D9F-14E5-9959-055A-8B9EB2CF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C8B52-9E51-75B8-6E83-623B4EB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D34-6E11-4F75-B11D-2F6727DA2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8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DF95-5595-2733-9831-D299A308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241B7-7781-031A-EE7A-4A3CA17A2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28D76-B4C4-A893-1141-9671ABB6A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29847-9256-1708-D543-4C01CF04F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E5D9B-91DE-4363-3064-DE2A61D03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3A0CF-C79F-022C-89D1-69F6028D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9BA-57FD-4483-92FB-C97BABA183DA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6951C-C5F0-6D72-75B2-0A3A84C5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C9C982-EC31-B315-D243-04C2E70B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D34-6E11-4F75-B11D-2F6727DA2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5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3D691-1CC0-AA8D-1232-1924D9EB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CF65B-6B6A-57EE-5498-C696EC09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9BA-57FD-4483-92FB-C97BABA183DA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D1CE6-F889-CB4A-5CC3-D978FA4C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DB8F7-5B3B-7A29-F65D-0BB3569F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D34-6E11-4F75-B11D-2F6727DA2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72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A4C72-651C-0C42-3D33-1F935445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9BA-57FD-4483-92FB-C97BABA183DA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F2E59-0BA3-88BF-704A-C8BCF380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BDD28-6194-05B1-0560-7A8270F8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D34-6E11-4F75-B11D-2F6727DA2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4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1086-6CC0-CE31-5310-614BDBB59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39689-2A9C-7381-2668-D1048679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3F00B-D8DB-5788-5756-63EA36FC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508B0-5B32-A64B-CE45-B28DC554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9BA-57FD-4483-92FB-C97BABA183DA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E9CB-AE8F-DAF8-0E8E-3AAB2CFD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0AACF-F9E1-9B05-F043-A838EA88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D34-6E11-4F75-B11D-2F6727DA2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8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7C0C-AE4F-54FD-BE45-996953AD5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2306D-7EAE-70C4-9FC7-E7F642601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C85AE-E7F7-E161-1913-3B0B553E3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80101-BE26-4FC9-8195-B2B0C332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9BA-57FD-4483-92FB-C97BABA183DA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F0476-0081-A6DD-9532-19783660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BC8F5-B6C7-625C-923E-71EBF50F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D34-6E11-4F75-B11D-2F6727DA2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9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D8DA9C-4342-39EE-59B0-F4BE4F30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12657-3590-983A-2326-881B2FB87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564E-0B18-7DF7-0458-EE0F3CA66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99BA-57FD-4483-92FB-C97BABA183DA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0D834-904B-D983-405F-FBFA9A18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72316-7940-2CE6-5147-D6A4F346D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6D34-6E11-4F75-B11D-2F6727DA2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65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492204" y="1908978"/>
            <a:ext cx="8697978" cy="32932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kern="0" dirty="0">
                <a:solidFill>
                  <a:srgbClr val="FFFFFF"/>
                </a:solidFill>
                <a:latin typeface="Source Sans Pro" pitchFamily="34"/>
              </a:rPr>
              <a:t>Training Academy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1" kern="0" dirty="0">
              <a:solidFill>
                <a:srgbClr val="FFFFFF"/>
              </a:solidFill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kern="0" dirty="0">
                <a:solidFill>
                  <a:srgbClr val="FFFFFF"/>
                </a:solidFill>
                <a:latin typeface="Source Sans Pro" pitchFamily="34"/>
              </a:rPr>
              <a:t>May 2025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1" i="0" u="none" strike="noStrike" kern="0" cap="none" spc="0" baseline="0" dirty="0">
              <a:solidFill>
                <a:srgbClr val="FFFFFF"/>
              </a:solidFill>
              <a:uFillTx/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1" i="0" u="none" strike="noStrike" kern="0" cap="none" spc="0" baseline="0" dirty="0">
              <a:uFillTx/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1" i="0" u="none" strike="noStrike" kern="1200" cap="none" spc="0" baseline="0" dirty="0">
              <a:solidFill>
                <a:srgbClr val="FFFFFF"/>
              </a:solidFill>
              <a:uFillTx/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084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513"/>
          <a:stretch/>
        </p:blipFill>
        <p:spPr>
          <a:xfrm>
            <a:off x="4" y="-32950"/>
            <a:ext cx="12191996" cy="1556950"/>
          </a:xfrm>
        </p:spPr>
      </p:pic>
      <p:sp>
        <p:nvSpPr>
          <p:cNvPr id="4" name="TextBox 2"/>
          <p:cNvSpPr txBox="1"/>
          <p:nvPr/>
        </p:nvSpPr>
        <p:spPr>
          <a:xfrm>
            <a:off x="431797" y="454317"/>
            <a:ext cx="8256052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FFFFFF"/>
                </a:solidFill>
                <a:uFillTx/>
                <a:latin typeface="Source Sans Pro" pitchFamily="34"/>
              </a:rPr>
              <a:t> </a:t>
            </a:r>
            <a:r>
              <a:rPr lang="en-US" sz="3200" b="1" i="0" u="none" strike="noStrike" kern="0" cap="none" spc="0" baseline="0" dirty="0">
                <a:solidFill>
                  <a:srgbClr val="FFFFFF"/>
                </a:solidFill>
                <a:uFillTx/>
                <a:latin typeface="Source Sans Pro" pitchFamily="34"/>
              </a:rPr>
              <a:t>B</a:t>
            </a:r>
            <a:r>
              <a:rPr lang="en-US" sz="3200" b="1" kern="0" dirty="0">
                <a:solidFill>
                  <a:srgbClr val="FFFFFF"/>
                </a:solidFill>
                <a:latin typeface="Source Sans Pro" pitchFamily="34"/>
              </a:rPr>
              <a:t>ackground</a:t>
            </a:r>
            <a:endParaRPr lang="en-US" sz="3200" b="1" i="0" u="none" strike="noStrike" kern="1200" cap="none" spc="0" baseline="0" dirty="0">
              <a:uFillTx/>
              <a:latin typeface="Source Sans Pro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797" y="2438403"/>
            <a:ext cx="56641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507298" y="1524000"/>
            <a:ext cx="10852001" cy="63094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rgbClr val="000000"/>
                </a:solidFill>
              </a:rPr>
              <a:t>Idea to develop a robust support offer for our educators, supervisors and assessors has been building for several months</a:t>
            </a:r>
            <a:br>
              <a:rPr lang="en-GB" sz="2000" dirty="0" smtClean="0">
                <a:solidFill>
                  <a:srgbClr val="000000"/>
                </a:solidFill>
              </a:rPr>
            </a:br>
            <a:endParaRPr lang="en-GB" sz="2000" dirty="0" smtClean="0">
              <a:solidFill>
                <a:srgbClr val="000000"/>
              </a:solidFill>
            </a:endParaRPr>
          </a:p>
          <a:p>
            <a:pPr marL="285750" marR="0" lvl="0" indent="-285750" algn="l" defTabSz="914400" rtl="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rgbClr val="000000"/>
                </a:solidFill>
              </a:rPr>
              <a:t>Many reasons why previously shared but summarised below:-</a:t>
            </a:r>
          </a:p>
          <a:p>
            <a:pPr marR="0" lvl="0" algn="l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/>
              <a:t>Demand continues to increase and a greater supply of workforce is/will be required to support this demand</a:t>
            </a:r>
          </a:p>
          <a:p>
            <a:pPr lvl="1"/>
            <a:endParaRPr lang="en-GB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/>
              <a:t>Recognition that in </a:t>
            </a:r>
            <a:r>
              <a:rPr lang="en-GB" sz="1600" dirty="0" smtClean="0"/>
              <a:t>order</a:t>
            </a:r>
            <a:r>
              <a:rPr lang="en-GB" sz="1600" dirty="0" smtClean="0"/>
              <a:t> </a:t>
            </a:r>
            <a:r>
              <a:rPr lang="en-GB" sz="1600" dirty="0"/>
              <a:t>to grow our workforce pipeline we need more educators/assessors/supervisors – we know a top quality learning experience supports workforce recruitment/retention</a:t>
            </a:r>
            <a:br>
              <a:rPr lang="en-GB" sz="1600" dirty="0"/>
            </a:br>
            <a:endParaRPr lang="en-GB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/>
              <a:t>Equally we need to support the educators/assessors and supervisors we already have in place  - feedback informs </a:t>
            </a:r>
            <a:r>
              <a:rPr lang="en-GB" sz="1600" dirty="0" smtClean="0"/>
              <a:t>us </a:t>
            </a:r>
            <a:r>
              <a:rPr lang="en-GB" sz="1600" dirty="0"/>
              <a:t>this role has become more challenging over recent years</a:t>
            </a:r>
            <a:br>
              <a:rPr lang="en-GB" sz="1600" dirty="0"/>
            </a:br>
            <a:endParaRPr lang="en-GB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/>
              <a:t>There is an increasing move to a multi disciplinary approach to education, supervision and working</a:t>
            </a:r>
            <a:br>
              <a:rPr lang="en-GB" sz="1600" dirty="0"/>
            </a:br>
            <a:endParaRPr lang="en-GB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/>
              <a:t>Coventry and Warwickshire support a large number of medical students and GPs in Training – but we still need to ensure we offer </a:t>
            </a:r>
            <a:r>
              <a:rPr lang="en-GB" sz="1600" dirty="0" smtClean="0"/>
              <a:t> a greater variety and more </a:t>
            </a:r>
            <a:r>
              <a:rPr lang="en-GB" sz="1600" dirty="0"/>
              <a:t>placement/training opportunities and to increase our offer  to the wider workforce</a:t>
            </a:r>
            <a:br>
              <a:rPr lang="en-GB" sz="1600" dirty="0"/>
            </a:br>
            <a:endParaRPr lang="en-GB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/>
              <a:t>NHSE has handed over </a:t>
            </a:r>
            <a:r>
              <a:rPr lang="en-GB" sz="1600" dirty="0" smtClean="0"/>
              <a:t>this </a:t>
            </a:r>
            <a:r>
              <a:rPr lang="en-GB" sz="1600" dirty="0"/>
              <a:t>responsibility to Training Hubs</a:t>
            </a:r>
            <a:r>
              <a:rPr lang="en-GB" sz="1600" dirty="0">
                <a:solidFill>
                  <a:srgbClr val="000000"/>
                </a:solidFill>
              </a:rPr>
              <a:t/>
            </a:r>
            <a:br>
              <a:rPr lang="en-GB" sz="1600" dirty="0">
                <a:solidFill>
                  <a:srgbClr val="000000"/>
                </a:solidFill>
              </a:rPr>
            </a:br>
            <a:endParaRPr lang="en-GB" sz="16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dirty="0">
              <a:solidFill>
                <a:srgbClr val="000000"/>
              </a:solidFill>
            </a:endParaRPr>
          </a:p>
          <a:p>
            <a:pPr marL="285750" marR="0" lvl="0" indent="-285750" algn="l" defTabSz="914400" rtl="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i="0" u="none" strike="noStrike" kern="1200" cap="none" spc="0" baseline="0" dirty="0">
              <a:solidFill>
                <a:srgbClr val="000000"/>
              </a:solidFill>
              <a:uFillTx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1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660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513"/>
          <a:stretch/>
        </p:blipFill>
        <p:spPr>
          <a:xfrm>
            <a:off x="4" y="-32950"/>
            <a:ext cx="12191996" cy="1178259"/>
          </a:xfrm>
        </p:spPr>
      </p:pic>
      <p:sp>
        <p:nvSpPr>
          <p:cNvPr id="5" name="TextBox 4"/>
          <p:cNvSpPr txBox="1"/>
          <p:nvPr/>
        </p:nvSpPr>
        <p:spPr>
          <a:xfrm>
            <a:off x="431797" y="2438403"/>
            <a:ext cx="56641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03049" y="1207768"/>
            <a:ext cx="10954592" cy="48320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rgbClr val="000000"/>
                </a:solidFill>
              </a:rPr>
              <a:t>Programme has been taking shape:-</a:t>
            </a:r>
          </a:p>
          <a:p>
            <a:pPr marL="285750" marR="0" lvl="0" indent="-285750" algn="l" defTabSz="914400" rtl="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smtClean="0">
                <a:solidFill>
                  <a:srgbClr val="000000"/>
                </a:solidFill>
              </a:rPr>
              <a:t>GP Educator Handbook in draft</a:t>
            </a:r>
            <a:br>
              <a:rPr lang="en-GB" dirty="0" smtClean="0">
                <a:solidFill>
                  <a:srgbClr val="000000"/>
                </a:solidFill>
              </a:rPr>
            </a:br>
            <a:endParaRPr lang="en-GB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smtClean="0">
                <a:solidFill>
                  <a:srgbClr val="000000"/>
                </a:solidFill>
              </a:rPr>
              <a:t>GP Educator events planned for June (face to face at Warwick Medical School) and November(virtual)</a:t>
            </a:r>
            <a:br>
              <a:rPr lang="en-GB" dirty="0" smtClean="0">
                <a:solidFill>
                  <a:srgbClr val="000000"/>
                </a:solidFill>
              </a:rPr>
            </a:br>
            <a:endParaRPr lang="en-GB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smtClean="0">
                <a:solidFill>
                  <a:srgbClr val="000000"/>
                </a:solidFill>
              </a:rPr>
              <a:t>First Contact Practitioner Supervisor training curriculum written – launch summer 25</a:t>
            </a:r>
            <a:br>
              <a:rPr lang="en-GB" dirty="0" smtClean="0">
                <a:solidFill>
                  <a:srgbClr val="000000"/>
                </a:solidFill>
              </a:rPr>
            </a:br>
            <a:endParaRPr lang="en-GB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smtClean="0">
                <a:solidFill>
                  <a:srgbClr val="000000"/>
                </a:solidFill>
              </a:rPr>
              <a:t>Advanced Practitioner Supervisor training curriculum written – launch summer 25</a:t>
            </a:r>
            <a:br>
              <a:rPr lang="en-GB" dirty="0" smtClean="0">
                <a:solidFill>
                  <a:srgbClr val="000000"/>
                </a:solidFill>
              </a:rPr>
            </a:br>
            <a:endParaRPr lang="en-GB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smtClean="0">
                <a:solidFill>
                  <a:srgbClr val="000000"/>
                </a:solidFill>
              </a:rPr>
              <a:t>Nurse offer being designed</a:t>
            </a:r>
            <a:br>
              <a:rPr lang="en-GB" dirty="0" smtClean="0">
                <a:solidFill>
                  <a:srgbClr val="000000"/>
                </a:solidFill>
              </a:rPr>
            </a:br>
            <a:endParaRPr lang="en-GB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smtClean="0">
                <a:solidFill>
                  <a:srgbClr val="000000"/>
                </a:solidFill>
              </a:rPr>
              <a:t>Physician Associate programme on hold until further clarity re the role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smtClean="0">
                <a:solidFill>
                  <a:srgbClr val="000000"/>
                </a:solidFill>
              </a:rPr>
              <a:t>Regular internal TH meeting supported by Anoushka Thurlow (Aspiring Leader Fellow)</a:t>
            </a:r>
            <a:br>
              <a:rPr lang="en-GB" dirty="0" smtClean="0">
                <a:solidFill>
                  <a:srgbClr val="000000"/>
                </a:solidFill>
              </a:rPr>
            </a:br>
            <a:endParaRPr lang="en-GB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smtClean="0">
                <a:solidFill>
                  <a:srgbClr val="000000"/>
                </a:solidFill>
              </a:rPr>
              <a:t>Key stakeholder meetings with Warwick Medical School and GP School (via Lucy Blunt and  Alice Bird)</a:t>
            </a:r>
            <a:endParaRPr lang="en-GB" sz="2800" b="1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8C47AD-C9E3-9F4B-D545-DE34FD945B17}"/>
              </a:ext>
            </a:extLst>
          </p:cNvPr>
          <p:cNvSpPr txBox="1"/>
          <p:nvPr/>
        </p:nvSpPr>
        <p:spPr>
          <a:xfrm>
            <a:off x="518160" y="314960"/>
            <a:ext cx="586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What's </a:t>
            </a:r>
            <a:r>
              <a:rPr lang="en-GB" sz="3200" b="1" dirty="0">
                <a:solidFill>
                  <a:schemeClr val="bg1"/>
                </a:solidFill>
              </a:rPr>
              <a:t>been happening</a:t>
            </a:r>
          </a:p>
        </p:txBody>
      </p:sp>
    </p:spTree>
    <p:extLst>
      <p:ext uri="{BB962C8B-B14F-4D97-AF65-F5344CB8AC3E}">
        <p14:creationId xmlns:p14="http://schemas.microsoft.com/office/powerpoint/2010/main" val="14686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513"/>
          <a:stretch/>
        </p:blipFill>
        <p:spPr>
          <a:xfrm>
            <a:off x="-6" y="-161276"/>
            <a:ext cx="12191996" cy="1556950"/>
          </a:xfrm>
        </p:spPr>
      </p:pic>
      <p:sp>
        <p:nvSpPr>
          <p:cNvPr id="4" name="TextBox 2"/>
          <p:cNvSpPr txBox="1"/>
          <p:nvPr/>
        </p:nvSpPr>
        <p:spPr>
          <a:xfrm>
            <a:off x="604672" y="213944"/>
            <a:ext cx="8256052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smtClean="0">
                <a:solidFill>
                  <a:schemeClr val="bg1"/>
                </a:solidFill>
                <a:uFillTx/>
                <a:latin typeface="Source Sans Pro" pitchFamily="34"/>
              </a:rPr>
              <a:t>What’s </a:t>
            </a:r>
            <a:r>
              <a:rPr lang="en-US" sz="3200" b="1" i="0" u="none" strike="noStrike" kern="1200" cap="none" spc="0" baseline="0" dirty="0">
                <a:solidFill>
                  <a:schemeClr val="bg1"/>
                </a:solidFill>
                <a:uFillTx/>
                <a:latin typeface="Source Sans Pro" pitchFamily="34"/>
              </a:rPr>
              <a:t>next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797" y="2438403"/>
            <a:ext cx="56641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5096"/>
              </p:ext>
            </p:extLst>
          </p:nvPr>
        </p:nvGraphicFramePr>
        <p:xfrm>
          <a:off x="431797" y="1516146"/>
          <a:ext cx="1114431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2">
                  <a:extLst>
                    <a:ext uri="{9D8B030D-6E8A-4147-A177-3AD203B41FA5}">
                      <a16:colId xmlns:a16="http://schemas.microsoft.com/office/drawing/2014/main" val="313542875"/>
                    </a:ext>
                  </a:extLst>
                </a:gridCol>
                <a:gridCol w="3714772">
                  <a:extLst>
                    <a:ext uri="{9D8B030D-6E8A-4147-A177-3AD203B41FA5}">
                      <a16:colId xmlns:a16="http://schemas.microsoft.com/office/drawing/2014/main" val="2746515856"/>
                    </a:ext>
                  </a:extLst>
                </a:gridCol>
                <a:gridCol w="3714772">
                  <a:extLst>
                    <a:ext uri="{9D8B030D-6E8A-4147-A177-3AD203B41FA5}">
                      <a16:colId xmlns:a16="http://schemas.microsoft.com/office/drawing/2014/main" val="2038222491"/>
                    </a:ext>
                  </a:extLst>
                </a:gridCol>
              </a:tblGrid>
              <a:tr h="346906">
                <a:tc>
                  <a:txBody>
                    <a:bodyPr/>
                    <a:lstStyle/>
                    <a:p>
                      <a:r>
                        <a:rPr lang="en-GB" dirty="0" smtClean="0"/>
                        <a:t>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Owner(s)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98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/>
                        <a:t>Training Hub team meeting to explore the practical skills that could be delivered at scale to GPs in Training e.g. MSK examinations</a:t>
                      </a:r>
                    </a:p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Ed Baker and Anoushka Thurlow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Aim to</a:t>
                      </a:r>
                      <a:r>
                        <a:rPr lang="en-GB" sz="1700" baseline="0" dirty="0" smtClean="0"/>
                        <a:t> deliver practical elements at scale – reducing educator/supervisor workload in general practice and upskilling clinicians</a:t>
                      </a:r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27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smtClean="0"/>
                        <a:t>Develop nurse assessor</a:t>
                      </a:r>
                      <a:r>
                        <a:rPr lang="en-GB" sz="1700" baseline="0" smtClean="0"/>
                        <a:t> offer including:- review and update handbook; deliver refresher training and signpost to generic support offer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smtClean="0"/>
                        <a:t>Helen Elsaghir and team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Aim to ensure nursing team have access to the Training Academy offer and nurse assessors offered</a:t>
                      </a:r>
                      <a:r>
                        <a:rPr lang="en-GB" sz="1700" baseline="0" dirty="0" smtClean="0"/>
                        <a:t> refresher training every 2 years</a:t>
                      </a:r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82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GP handbook to be reviewed by other TH project team members to see if applicable for other roles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Lucy Blunt, Ed Baker, Helen </a:t>
                      </a:r>
                      <a:r>
                        <a:rPr lang="en-GB" sz="1700" dirty="0" err="1" smtClean="0"/>
                        <a:t>Elsaghir</a:t>
                      </a:r>
                      <a:r>
                        <a:rPr lang="en-GB" sz="1700" dirty="0" smtClean="0"/>
                        <a:t>, Emma Lomas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Aim to have a consistent content</a:t>
                      </a:r>
                      <a:r>
                        <a:rPr lang="en-GB" sz="1700" baseline="0" dirty="0" smtClean="0"/>
                        <a:t> for all educators, supervisors and assessors</a:t>
                      </a:r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44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Educator ‘core’ support </a:t>
                      </a:r>
                      <a:r>
                        <a:rPr lang="en-GB" sz="1700" baseline="0" dirty="0" smtClean="0"/>
                        <a:t> offers to be developed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Jo Taylor, Laura Doan,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Includes An Introduction to Coaching,</a:t>
                      </a:r>
                      <a:r>
                        <a:rPr lang="en-GB" sz="1700" baseline="0" dirty="0" smtClean="0"/>
                        <a:t> and Neurodiversity training</a:t>
                      </a:r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182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Generic</a:t>
                      </a:r>
                      <a:r>
                        <a:rPr lang="en-GB" sz="1700" baseline="0" dirty="0" smtClean="0"/>
                        <a:t> support offers to be developed (mentoring already in place)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Emma</a:t>
                      </a:r>
                      <a:r>
                        <a:rPr lang="en-GB" sz="1700" baseline="0" dirty="0" smtClean="0"/>
                        <a:t> Lomas, Sarah Hall and Maria Ceurstemont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Includes </a:t>
                      </a:r>
                      <a:r>
                        <a:rPr lang="en-GB" sz="1700" baseline="0" dirty="0" smtClean="0"/>
                        <a:t>Business Skills, Primary Care In Practice </a:t>
                      </a:r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555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513"/>
          <a:stretch/>
        </p:blipFill>
        <p:spPr>
          <a:xfrm>
            <a:off x="4" y="-32950"/>
            <a:ext cx="12191996" cy="1252150"/>
          </a:xfrm>
        </p:spPr>
      </p:pic>
      <p:sp>
        <p:nvSpPr>
          <p:cNvPr id="4" name="TextBox 2"/>
          <p:cNvSpPr txBox="1"/>
          <p:nvPr/>
        </p:nvSpPr>
        <p:spPr>
          <a:xfrm>
            <a:off x="431797" y="454317"/>
            <a:ext cx="8256052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FFFFFF"/>
                </a:solidFill>
                <a:uFillTx/>
                <a:latin typeface="Source Sans Pro" pitchFamily="34"/>
              </a:rPr>
              <a:t> The big picture</a:t>
            </a:r>
            <a:endParaRPr lang="en-US" sz="3200" b="1" i="0" u="none" strike="noStrike" kern="1200" cap="none" spc="0" baseline="0" dirty="0">
              <a:uFillTx/>
              <a:latin typeface="Source Sans Pro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797" y="2438403"/>
            <a:ext cx="56641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517186" y="1502364"/>
            <a:ext cx="6267971" cy="36933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ducator/Supervisor/Assessor </a:t>
            </a:r>
            <a:r>
              <a:rPr lang="en-GB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9F5DB-E1A2-50BB-FFB2-B80885DC88AD}"/>
              </a:ext>
            </a:extLst>
          </p:cNvPr>
          <p:cNvSpPr/>
          <p:nvPr/>
        </p:nvSpPr>
        <p:spPr>
          <a:xfrm>
            <a:off x="517186" y="2067090"/>
            <a:ext cx="1582783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32C09F-181C-4116-3CD7-843E91738035}"/>
              </a:ext>
            </a:extLst>
          </p:cNvPr>
          <p:cNvSpPr/>
          <p:nvPr/>
        </p:nvSpPr>
        <p:spPr>
          <a:xfrm>
            <a:off x="2817494" y="2045399"/>
            <a:ext cx="1582782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Introduction to coaching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80B9F5-954E-2F22-A5C2-8AB4B4E07856}"/>
              </a:ext>
            </a:extLst>
          </p:cNvPr>
          <p:cNvSpPr/>
          <p:nvPr/>
        </p:nvSpPr>
        <p:spPr>
          <a:xfrm>
            <a:off x="5192488" y="2043444"/>
            <a:ext cx="1582782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E89171-F929-4717-1879-E9EFFBB25BEE}"/>
              </a:ext>
            </a:extLst>
          </p:cNvPr>
          <p:cNvSpPr/>
          <p:nvPr/>
        </p:nvSpPr>
        <p:spPr>
          <a:xfrm>
            <a:off x="8362020" y="3708611"/>
            <a:ext cx="268698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Mentoring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D168AF-EE04-294A-8BBE-B20741364BB5}"/>
              </a:ext>
            </a:extLst>
          </p:cNvPr>
          <p:cNvSpPr/>
          <p:nvPr/>
        </p:nvSpPr>
        <p:spPr>
          <a:xfrm>
            <a:off x="4578506" y="3392451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BCA09-11C0-319D-5A58-E5EAD541FC2C}"/>
              </a:ext>
            </a:extLst>
          </p:cNvPr>
          <p:cNvSpPr/>
          <p:nvPr/>
        </p:nvSpPr>
        <p:spPr>
          <a:xfrm>
            <a:off x="1903094" y="3392783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A6982A-3BD0-6EEC-24F5-FE0FD7E1EA8E}"/>
              </a:ext>
            </a:extLst>
          </p:cNvPr>
          <p:cNvSpPr/>
          <p:nvPr/>
        </p:nvSpPr>
        <p:spPr>
          <a:xfrm>
            <a:off x="549041" y="3392451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DB8E72-9629-F1B8-559E-BE7E0C5B8976}"/>
              </a:ext>
            </a:extLst>
          </p:cNvPr>
          <p:cNvSpPr/>
          <p:nvPr/>
        </p:nvSpPr>
        <p:spPr>
          <a:xfrm>
            <a:off x="8280740" y="2067089"/>
            <a:ext cx="2768260" cy="12353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AC2BFA-FB6F-FF20-6DF2-53E0C35B8040}"/>
              </a:ext>
            </a:extLst>
          </p:cNvPr>
          <p:cNvSpPr/>
          <p:nvPr/>
        </p:nvSpPr>
        <p:spPr>
          <a:xfrm>
            <a:off x="8362020" y="5029200"/>
            <a:ext cx="2686980" cy="13433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Business skills </a:t>
            </a:r>
            <a:r>
              <a:rPr lang="en-GB" dirty="0" err="1" smtClean="0"/>
              <a:t>inc.</a:t>
            </a:r>
            <a:r>
              <a:rPr lang="en-GB" dirty="0" smtClean="0"/>
              <a:t> presentation, time management and project management skills 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276103-C073-7C41-A241-D9D8C27430C2}"/>
              </a:ext>
            </a:extLst>
          </p:cNvPr>
          <p:cNvSpPr txBox="1"/>
          <p:nvPr/>
        </p:nvSpPr>
        <p:spPr>
          <a:xfrm>
            <a:off x="8280740" y="1425223"/>
            <a:ext cx="2768260" cy="36933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Generic</a:t>
            </a:r>
            <a:r>
              <a:rPr lang="en-GB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Support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3E9722-3A93-97C9-3403-EAD9C42095A2}"/>
              </a:ext>
            </a:extLst>
          </p:cNvPr>
          <p:cNvSpPr txBox="1"/>
          <p:nvPr/>
        </p:nvSpPr>
        <p:spPr>
          <a:xfrm>
            <a:off x="8465911" y="2102094"/>
            <a:ext cx="2397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Principles in Primary </a:t>
            </a:r>
            <a:r>
              <a:rPr lang="en-GB" dirty="0" smtClean="0">
                <a:solidFill>
                  <a:schemeClr val="bg1"/>
                </a:solidFill>
              </a:rPr>
              <a:t>Care  </a:t>
            </a:r>
            <a:r>
              <a:rPr lang="en-GB" dirty="0" err="1" smtClean="0">
                <a:solidFill>
                  <a:schemeClr val="bg1"/>
                </a:solidFill>
              </a:rPr>
              <a:t>inc</a:t>
            </a:r>
            <a:r>
              <a:rPr lang="en-GB" dirty="0" smtClean="0">
                <a:solidFill>
                  <a:schemeClr val="bg1"/>
                </a:solidFill>
              </a:rPr>
              <a:t> Primary Care in Practice, stakeholder videos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9E56A7-24F6-DEC6-2088-C4E9E5478D14}"/>
              </a:ext>
            </a:extLst>
          </p:cNvPr>
          <p:cNvSpPr txBox="1"/>
          <p:nvPr/>
        </p:nvSpPr>
        <p:spPr>
          <a:xfrm>
            <a:off x="549041" y="2151632"/>
            <a:ext cx="193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Neurodiversity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C56D68-5C6F-30FD-C754-DFD6520686BE}"/>
              </a:ext>
            </a:extLst>
          </p:cNvPr>
          <p:cNvSpPr txBox="1"/>
          <p:nvPr/>
        </p:nvSpPr>
        <p:spPr>
          <a:xfrm>
            <a:off x="744073" y="3884417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BF57DD-631C-8759-FC3B-5898BFA3DFBB}"/>
              </a:ext>
            </a:extLst>
          </p:cNvPr>
          <p:cNvSpPr txBox="1"/>
          <p:nvPr/>
        </p:nvSpPr>
        <p:spPr>
          <a:xfrm>
            <a:off x="2099969" y="3927359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FCP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4CC2A8-619D-7B2E-03DD-EC0254458BF4}"/>
              </a:ext>
            </a:extLst>
          </p:cNvPr>
          <p:cNvSpPr/>
          <p:nvPr/>
        </p:nvSpPr>
        <p:spPr>
          <a:xfrm>
            <a:off x="3300507" y="3403938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CCA606-E087-D116-619E-A05F3E2FEC6B}"/>
              </a:ext>
            </a:extLst>
          </p:cNvPr>
          <p:cNvSpPr/>
          <p:nvPr/>
        </p:nvSpPr>
        <p:spPr>
          <a:xfrm>
            <a:off x="5874800" y="3434602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74D17F-14FA-E222-7436-7F87E96C9D29}"/>
              </a:ext>
            </a:extLst>
          </p:cNvPr>
          <p:cNvSpPr txBox="1"/>
          <p:nvPr/>
        </p:nvSpPr>
        <p:spPr>
          <a:xfrm>
            <a:off x="5412787" y="2253732"/>
            <a:ext cx="1142184" cy="36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Handbook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1F7CCB-8011-F113-4557-584A99DADC30}"/>
              </a:ext>
            </a:extLst>
          </p:cNvPr>
          <p:cNvSpPr txBox="1"/>
          <p:nvPr/>
        </p:nvSpPr>
        <p:spPr>
          <a:xfrm>
            <a:off x="3518442" y="3930134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35130E-B592-1220-2A8F-F84D0F1E51A5}"/>
              </a:ext>
            </a:extLst>
          </p:cNvPr>
          <p:cNvSpPr txBox="1"/>
          <p:nvPr/>
        </p:nvSpPr>
        <p:spPr>
          <a:xfrm>
            <a:off x="4619922" y="3921766"/>
            <a:ext cx="83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Nurse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4A4624-CF11-9531-0F1D-38FFA5760463}"/>
              </a:ext>
            </a:extLst>
          </p:cNvPr>
          <p:cNvSpPr txBox="1"/>
          <p:nvPr/>
        </p:nvSpPr>
        <p:spPr>
          <a:xfrm>
            <a:off x="5953819" y="3598600"/>
            <a:ext cx="81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 &amp; Other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442066-9475-50D2-6D2F-70D80CE054E9}"/>
              </a:ext>
            </a:extLst>
          </p:cNvPr>
          <p:cNvSpPr txBox="1"/>
          <p:nvPr/>
        </p:nvSpPr>
        <p:spPr>
          <a:xfrm>
            <a:off x="601652" y="4622520"/>
            <a:ext cx="72265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All </a:t>
            </a:r>
            <a:r>
              <a:rPr lang="en-GB" sz="1600" dirty="0" smtClean="0"/>
              <a:t>‘educators’ </a:t>
            </a:r>
            <a:r>
              <a:rPr lang="en-GB" sz="1600" dirty="0"/>
              <a:t>will be offered both educator and generic support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/>
              <a:t>Educator support for all will include a handbook, an introduction to coaching and training on supporting learners with neurodiversity</a:t>
            </a:r>
          </a:p>
          <a:p>
            <a:r>
              <a:rPr lang="en-GB" sz="1600" dirty="0"/>
              <a:t>Role specific support e.g. being an FCP educator then follows</a:t>
            </a:r>
          </a:p>
          <a:p>
            <a:endParaRPr lang="en-GB" sz="1600" dirty="0"/>
          </a:p>
          <a:p>
            <a:r>
              <a:rPr lang="en-GB" sz="1600" dirty="0"/>
              <a:t>Educators and learners can access and be signposted </a:t>
            </a:r>
            <a:r>
              <a:rPr lang="en-GB" sz="1600" dirty="0" smtClean="0"/>
              <a:t>to appropriate generic support offers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370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F2475-5A0F-7D1C-C955-F563D05B8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A2EAF3A8-B9EA-E33C-1208-84F8C3391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513"/>
          <a:stretch/>
        </p:blipFill>
        <p:spPr>
          <a:xfrm>
            <a:off x="-6" y="-161276"/>
            <a:ext cx="12191996" cy="1556950"/>
          </a:xfr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84168F66-280C-164D-CF89-5C764C769392}"/>
              </a:ext>
            </a:extLst>
          </p:cNvPr>
          <p:cNvSpPr txBox="1"/>
          <p:nvPr/>
        </p:nvSpPr>
        <p:spPr>
          <a:xfrm>
            <a:off x="604672" y="213944"/>
            <a:ext cx="8256052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chemeClr val="bg1"/>
                </a:solidFill>
                <a:latin typeface="Source Sans Pro" pitchFamily="34"/>
              </a:rPr>
              <a:t>The future</a:t>
            </a:r>
            <a:endParaRPr lang="en-US" sz="3200" b="1" i="0" u="none" strike="noStrike" kern="1200" cap="none" spc="0" baseline="0" dirty="0">
              <a:solidFill>
                <a:schemeClr val="bg1"/>
              </a:solidFill>
              <a:uFillTx/>
              <a:latin typeface="Source Sans Pro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4017D-FE97-B96C-6261-1D8BE68D7279}"/>
              </a:ext>
            </a:extLst>
          </p:cNvPr>
          <p:cNvSpPr txBox="1"/>
          <p:nvPr/>
        </p:nvSpPr>
        <p:spPr>
          <a:xfrm>
            <a:off x="431797" y="2438403"/>
            <a:ext cx="56641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604039"/>
              </p:ext>
            </p:extLst>
          </p:nvPr>
        </p:nvGraphicFramePr>
        <p:xfrm>
          <a:off x="431797" y="1571101"/>
          <a:ext cx="1114431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2">
                  <a:extLst>
                    <a:ext uri="{9D8B030D-6E8A-4147-A177-3AD203B41FA5}">
                      <a16:colId xmlns:a16="http://schemas.microsoft.com/office/drawing/2014/main" val="2382220519"/>
                    </a:ext>
                  </a:extLst>
                </a:gridCol>
                <a:gridCol w="3714772">
                  <a:extLst>
                    <a:ext uri="{9D8B030D-6E8A-4147-A177-3AD203B41FA5}">
                      <a16:colId xmlns:a16="http://schemas.microsoft.com/office/drawing/2014/main" val="395645633"/>
                    </a:ext>
                  </a:extLst>
                </a:gridCol>
                <a:gridCol w="3714772">
                  <a:extLst>
                    <a:ext uri="{9D8B030D-6E8A-4147-A177-3AD203B41FA5}">
                      <a16:colId xmlns:a16="http://schemas.microsoft.com/office/drawing/2014/main" val="3872648609"/>
                    </a:ext>
                  </a:extLst>
                </a:gridCol>
              </a:tblGrid>
              <a:tr h="346906">
                <a:tc>
                  <a:txBody>
                    <a:bodyPr/>
                    <a:lstStyle/>
                    <a:p>
                      <a:r>
                        <a:rPr lang="en-GB" dirty="0" smtClean="0"/>
                        <a:t>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Owner(s)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2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Develop</a:t>
                      </a:r>
                      <a:r>
                        <a:rPr lang="en-GB" baseline="0" dirty="0" smtClean="0"/>
                        <a:t> business proposal to support medical students practice clinical examination skills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Anoushka Thurlow – in</a:t>
                      </a:r>
                      <a:r>
                        <a:rPr lang="en-GB" baseline="0" dirty="0" smtClean="0"/>
                        <a:t> collaboration with Helen Gabathuler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Proposal</a:t>
                      </a:r>
                      <a:r>
                        <a:rPr lang="en-GB" baseline="0" dirty="0" smtClean="0"/>
                        <a:t> to be developed for possible implementation in 26/27 – looking to utilise the Wise 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63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Develop proposal to ‘top’ up non medical placements/learners</a:t>
                      </a:r>
                      <a:r>
                        <a:rPr lang="en-GB" baseline="0" dirty="0" smtClean="0"/>
                        <a:t> in general practice/PCN with a focus on nurses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Sue Phillips and Helen </a:t>
                      </a:r>
                      <a:r>
                        <a:rPr lang="en-GB" dirty="0" err="1" smtClean="0"/>
                        <a:t>Elsaghir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Aim to increase the nursing workforce and reduce the risk</a:t>
                      </a:r>
                      <a:r>
                        <a:rPr lang="en-GB" baseline="0" dirty="0" smtClean="0"/>
                        <a:t> of an ageing nursing workforce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93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Evaluate impact of our local offer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Anoushka</a:t>
                      </a:r>
                      <a:r>
                        <a:rPr lang="en-GB" baseline="0" dirty="0" smtClean="0"/>
                        <a:t> Thurlow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Looking to develop a set of agreed outcomes to evaluate the programme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03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8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513"/>
          <a:stretch/>
        </p:blipFill>
        <p:spPr>
          <a:xfrm>
            <a:off x="-6" y="-161276"/>
            <a:ext cx="12191996" cy="1556950"/>
          </a:xfrm>
        </p:spPr>
      </p:pic>
      <p:sp>
        <p:nvSpPr>
          <p:cNvPr id="4" name="TextBox 2"/>
          <p:cNvSpPr txBox="1"/>
          <p:nvPr/>
        </p:nvSpPr>
        <p:spPr>
          <a:xfrm>
            <a:off x="604672" y="213944"/>
            <a:ext cx="8256052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chemeClr val="bg1"/>
                </a:solidFill>
                <a:uFillTx/>
                <a:latin typeface="Source Sans Pro" pitchFamily="34"/>
              </a:rPr>
              <a:t>Any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797" y="2438403"/>
            <a:ext cx="56641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Content Placeholder 4" descr="Quizzical burrowing owl looking forward">
            <a:extLst>
              <a:ext uri="{FF2B5EF4-FFF2-40B4-BE49-F238E27FC236}">
                <a16:creationId xmlns:a16="http://schemas.microsoft.com/office/drawing/2014/main" id="{B700CC6E-C68B-1012-8494-6342B6724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49" y="1825625"/>
            <a:ext cx="62625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b2cfce8-4d4a-4b42-88e5-a959c41e0f5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67CFD3C3ACD4DA0CDF12A5C824CD7" ma:contentTypeVersion="16" ma:contentTypeDescription="Create a new document." ma:contentTypeScope="" ma:versionID="d2fcc659af1c01b2d7384db32a3b7150">
  <xsd:schema xmlns:xsd="http://www.w3.org/2001/XMLSchema" xmlns:xs="http://www.w3.org/2001/XMLSchema" xmlns:p="http://schemas.microsoft.com/office/2006/metadata/properties" xmlns:ns3="eb2cfce8-4d4a-4b42-88e5-a959c41e0f5c" xmlns:ns4="ca2a10f2-4253-4738-9cb7-3fe968aa91d6" targetNamespace="http://schemas.microsoft.com/office/2006/metadata/properties" ma:root="true" ma:fieldsID="dcc797d188016c79cccf3a629574c361" ns3:_="" ns4:_="">
    <xsd:import namespace="eb2cfce8-4d4a-4b42-88e5-a959c41e0f5c"/>
    <xsd:import namespace="ca2a10f2-4253-4738-9cb7-3fe968aa91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cfce8-4d4a-4b42-88e5-a959c41e0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a10f2-4253-4738-9cb7-3fe968aa91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E5BED1-D6E9-42D0-B994-99BB2918EB9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ca2a10f2-4253-4738-9cb7-3fe968aa91d6"/>
    <ds:schemaRef ds:uri="http://schemas.openxmlformats.org/package/2006/metadata/core-properties"/>
    <ds:schemaRef ds:uri="eb2cfce8-4d4a-4b42-88e5-a959c41e0f5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2C973B-E116-4F39-99BA-22E615917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2cfce8-4d4a-4b42-88e5-a959c41e0f5c"/>
    <ds:schemaRef ds:uri="ca2a10f2-4253-4738-9cb7-3fe968aa91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FDF4AA-2287-4CD1-93DB-FD5DA252F25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671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Stainthorp Gemma (APR) NHS Coventry &amp; Rugby GP Alliance</dc:creator>
  <cp:lastModifiedBy>Sue Phillips</cp:lastModifiedBy>
  <cp:revision>37</cp:revision>
  <dcterms:created xsi:type="dcterms:W3CDTF">2024-10-31T12:53:38Z</dcterms:created>
  <dcterms:modified xsi:type="dcterms:W3CDTF">2025-05-28T09:52:49Z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0x01010034767CFD3C3ACD4DA0CDF12A5C824CD7</vt:lpwstr>
  </property>
</Properties>
</file>