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70" r:id="rId8"/>
    <p:sldId id="259" r:id="rId9"/>
    <p:sldId id="260" r:id="rId10"/>
    <p:sldId id="261" r:id="rId11"/>
    <p:sldId id="262" r:id="rId12"/>
    <p:sldId id="263" r:id="rId13"/>
    <p:sldId id="264" r:id="rId14"/>
    <p:sldId id="279" r:id="rId15"/>
    <p:sldId id="265" r:id="rId16"/>
    <p:sldId id="266" r:id="rId17"/>
    <p:sldId id="267" r:id="rId18"/>
    <p:sldId id="268" r:id="rId19"/>
    <p:sldId id="269" r:id="rId20"/>
    <p:sldId id="271" r:id="rId21"/>
    <p:sldId id="272" r:id="rId22"/>
    <p:sldId id="273" r:id="rId23"/>
    <p:sldId id="274" r:id="rId24"/>
    <p:sldId id="275" r:id="rId25"/>
    <p:sldId id="276" r:id="rId26"/>
    <p:sldId id="277" r:id="rId27"/>
    <p:sldId id="27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6/9/2025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6/9/2025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6/9/2025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Safety of prescribing in general practice</a:t>
            </a:r>
          </a:p>
        </p:txBody>
      </p:sp>
      <p:sp>
        <p:nvSpPr>
          <p:cNvPr id="3" name="Subtitle 2"/>
          <p:cNvSpPr>
            <a:spLocks noGrp="1"/>
          </p:cNvSpPr>
          <p:nvPr>
            <p:ph type="subTitle" idx="1"/>
          </p:nvPr>
        </p:nvSpPr>
        <p:spPr/>
        <p:txBody>
          <a:bodyPr>
            <a:normAutofit lnSpcReduction="10000"/>
          </a:bodyPr>
          <a:lstStyle/>
          <a:p>
            <a:r>
              <a:rPr lang="en-GB" dirty="0"/>
              <a:t>Sandra Wiles – clinical pharmacist treating people with diabetes at Bidford health centre, studying improving diabetes care at </a:t>
            </a:r>
            <a:r>
              <a:rPr lang="en-GB" dirty="0" err="1"/>
              <a:t>warwick</a:t>
            </a:r>
            <a:r>
              <a:rPr lang="en-GB" dirty="0"/>
              <a:t> university (funded by the </a:t>
            </a:r>
            <a:r>
              <a:rPr lang="en-GB" dirty="0" err="1"/>
              <a:t>cov</a:t>
            </a:r>
            <a:r>
              <a:rPr lang="en-GB" dirty="0"/>
              <a:t> &amp; </a:t>
            </a:r>
            <a:r>
              <a:rPr lang="en-GB" dirty="0" err="1"/>
              <a:t>Wark</a:t>
            </a:r>
            <a:r>
              <a:rPr lang="en-GB" dirty="0"/>
              <a:t> training hub)</a:t>
            </a:r>
          </a:p>
          <a:p>
            <a:endParaRPr lang="en-GB" dirty="0"/>
          </a:p>
        </p:txBody>
      </p:sp>
    </p:spTree>
    <p:extLst>
      <p:ext uri="{BB962C8B-B14F-4D97-AF65-F5344CB8AC3E}">
        <p14:creationId xmlns:p14="http://schemas.microsoft.com/office/powerpoint/2010/main" val="4110685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2479194"/>
            <a:ext cx="9214405" cy="4097097"/>
          </a:xfrm>
        </p:spPr>
        <p:txBody>
          <a:bodyPr/>
          <a:lstStyle/>
          <a:p>
            <a:r>
              <a:rPr lang="en-GB" sz="2000" dirty="0">
                <a:solidFill>
                  <a:schemeClr val="tx1"/>
                </a:solidFill>
              </a:rPr>
              <a:t>Who should we avoid prescribing SGLT2i for?</a:t>
            </a:r>
            <a:br>
              <a:rPr lang="en-GB" sz="2000" dirty="0">
                <a:solidFill>
                  <a:schemeClr val="tx1"/>
                </a:solidFill>
              </a:rPr>
            </a:br>
            <a:br>
              <a:rPr lang="en-GB" sz="2000" dirty="0">
                <a:solidFill>
                  <a:schemeClr val="tx1"/>
                </a:solidFill>
              </a:rPr>
            </a:br>
            <a:r>
              <a:rPr lang="en-GB" sz="2000" dirty="0">
                <a:solidFill>
                  <a:schemeClr val="tx1"/>
                </a:solidFill>
              </a:rPr>
              <a:t>- past history of DKA </a:t>
            </a:r>
            <a:br>
              <a:rPr lang="en-GB" sz="2000" dirty="0">
                <a:solidFill>
                  <a:schemeClr val="tx1"/>
                </a:solidFill>
              </a:rPr>
            </a:br>
            <a:br>
              <a:rPr lang="en-GB" sz="2000" dirty="0">
                <a:solidFill>
                  <a:schemeClr val="tx1"/>
                </a:solidFill>
              </a:rPr>
            </a:br>
            <a:r>
              <a:rPr lang="en-GB" sz="2000" dirty="0">
                <a:solidFill>
                  <a:schemeClr val="tx1"/>
                </a:solidFill>
              </a:rPr>
              <a:t>- eating disorder or very low carb </a:t>
            </a:r>
            <a:r>
              <a:rPr lang="en-GB" sz="2000" dirty="0" err="1">
                <a:solidFill>
                  <a:schemeClr val="tx1"/>
                </a:solidFill>
              </a:rPr>
              <a:t>carb</a:t>
            </a:r>
            <a:r>
              <a:rPr lang="en-GB" sz="2000" dirty="0">
                <a:solidFill>
                  <a:schemeClr val="tx1"/>
                </a:solidFill>
              </a:rPr>
              <a:t> (ketogenic diet)</a:t>
            </a:r>
            <a:br>
              <a:rPr lang="en-GB" sz="2000" dirty="0">
                <a:solidFill>
                  <a:schemeClr val="tx1"/>
                </a:solidFill>
              </a:rPr>
            </a:br>
            <a:br>
              <a:rPr lang="en-GB" sz="2000" dirty="0">
                <a:solidFill>
                  <a:schemeClr val="tx1"/>
                </a:solidFill>
              </a:rPr>
            </a:br>
            <a:r>
              <a:rPr lang="en-GB" sz="2000" dirty="0">
                <a:solidFill>
                  <a:schemeClr val="tx1"/>
                </a:solidFill>
              </a:rPr>
              <a:t>- excessive alcohol consumption of intra-venous drug users</a:t>
            </a:r>
            <a:br>
              <a:rPr lang="en-GB" sz="2000" dirty="0">
                <a:solidFill>
                  <a:schemeClr val="tx1"/>
                </a:solidFill>
              </a:rPr>
            </a:br>
            <a:br>
              <a:rPr lang="en-GB" sz="2000" dirty="0">
                <a:solidFill>
                  <a:schemeClr val="tx1"/>
                </a:solidFill>
              </a:rPr>
            </a:br>
            <a:r>
              <a:rPr lang="en-GB" sz="2000" dirty="0">
                <a:solidFill>
                  <a:schemeClr val="tx1"/>
                </a:solidFill>
              </a:rPr>
              <a:t>- pregnant, breastfeeding or of child-bearing age without contraception</a:t>
            </a:r>
            <a:br>
              <a:rPr lang="en-GB" sz="2000" dirty="0">
                <a:solidFill>
                  <a:schemeClr val="tx1"/>
                </a:solidFill>
              </a:rPr>
            </a:br>
            <a:br>
              <a:rPr lang="en-GB" sz="2000" dirty="0">
                <a:solidFill>
                  <a:schemeClr val="tx1"/>
                </a:solidFill>
              </a:rPr>
            </a:br>
            <a:r>
              <a:rPr lang="en-GB" sz="2000" dirty="0">
                <a:solidFill>
                  <a:schemeClr val="tx1"/>
                </a:solidFill>
              </a:rPr>
              <a:t>- acutely unwell</a:t>
            </a:r>
            <a:br>
              <a:rPr lang="en-GB" sz="2000" dirty="0">
                <a:solidFill>
                  <a:schemeClr val="tx1"/>
                </a:solidFill>
              </a:rPr>
            </a:br>
            <a:br>
              <a:rPr lang="en-GB" sz="2000" dirty="0">
                <a:solidFill>
                  <a:schemeClr val="tx1"/>
                </a:solidFill>
              </a:rPr>
            </a:br>
            <a:r>
              <a:rPr lang="en-GB" sz="2000" dirty="0">
                <a:solidFill>
                  <a:schemeClr val="tx1"/>
                </a:solidFill>
              </a:rPr>
              <a:t>- GFR lower than current licensing for the drug</a:t>
            </a:r>
          </a:p>
        </p:txBody>
      </p:sp>
    </p:spTree>
    <p:extLst>
      <p:ext uri="{BB962C8B-B14F-4D97-AF65-F5344CB8AC3E}">
        <p14:creationId xmlns:p14="http://schemas.microsoft.com/office/powerpoint/2010/main" val="249257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899" y="2425700"/>
            <a:ext cx="9280469" cy="2222500"/>
          </a:xfrm>
        </p:spPr>
        <p:txBody>
          <a:bodyPr/>
          <a:lstStyle/>
          <a:p>
            <a:br>
              <a:rPr lang="en-GB" dirty="0">
                <a:solidFill>
                  <a:schemeClr val="tx1"/>
                </a:solidFill>
              </a:rPr>
            </a:br>
            <a:r>
              <a:rPr lang="en-GB" dirty="0">
                <a:solidFill>
                  <a:schemeClr val="tx1"/>
                </a:solidFill>
              </a:rPr>
              <a:t>Patients on both GLP-1‘s and DPP4 (gliptins)</a:t>
            </a:r>
            <a:br>
              <a:rPr lang="en-GB" dirty="0">
                <a:solidFill>
                  <a:schemeClr val="tx1"/>
                </a:solidFill>
              </a:rPr>
            </a:br>
            <a:r>
              <a:rPr lang="en-GB" dirty="0">
                <a:solidFill>
                  <a:schemeClr val="tx1"/>
                </a:solidFill>
              </a:rPr>
              <a:t>- </a:t>
            </a:r>
            <a:r>
              <a:rPr lang="en-GB" sz="2000" dirty="0">
                <a:solidFill>
                  <a:schemeClr val="tx1"/>
                </a:solidFill>
              </a:rPr>
              <a:t>search was created for patients on both and gliptin was stopped if obvious also on a GLP-1</a:t>
            </a:r>
            <a:br>
              <a:rPr lang="en-GB" sz="2000" dirty="0">
                <a:solidFill>
                  <a:schemeClr val="tx1"/>
                </a:solidFill>
              </a:rPr>
            </a:br>
            <a:endParaRPr lang="en-GB" dirty="0">
              <a:solidFill>
                <a:schemeClr val="tx1"/>
              </a:solidFill>
            </a:endParaRPr>
          </a:p>
        </p:txBody>
      </p:sp>
      <p:pic>
        <p:nvPicPr>
          <p:cNvPr id="3" name="Picture 2"/>
          <p:cNvPicPr>
            <a:picLocks noChangeAspect="1"/>
          </p:cNvPicPr>
          <p:nvPr/>
        </p:nvPicPr>
        <p:blipFill>
          <a:blip r:embed="rId2"/>
          <a:stretch>
            <a:fillRect/>
          </a:stretch>
        </p:blipFill>
        <p:spPr>
          <a:xfrm>
            <a:off x="635899" y="5419707"/>
            <a:ext cx="5245370" cy="704886"/>
          </a:xfrm>
          <a:prstGeom prst="rect">
            <a:avLst/>
          </a:prstGeom>
        </p:spPr>
      </p:pic>
    </p:spTree>
    <p:extLst>
      <p:ext uri="{BB962C8B-B14F-4D97-AF65-F5344CB8AC3E}">
        <p14:creationId xmlns:p14="http://schemas.microsoft.com/office/powerpoint/2010/main" val="233532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2152073"/>
            <a:ext cx="9497268" cy="4705927"/>
          </a:xfrm>
        </p:spPr>
        <p:txBody>
          <a:bodyPr/>
          <a:lstStyle/>
          <a:p>
            <a:r>
              <a:rPr lang="en-GB" sz="2000" dirty="0">
                <a:solidFill>
                  <a:schemeClr val="tx1"/>
                </a:solidFill>
              </a:rPr>
              <a:t>Insulin safety </a:t>
            </a:r>
            <a:br>
              <a:rPr lang="en-GB" sz="2000" dirty="0">
                <a:solidFill>
                  <a:schemeClr val="tx1"/>
                </a:solidFill>
              </a:rPr>
            </a:br>
            <a:br>
              <a:rPr lang="en-GB" sz="2000" dirty="0">
                <a:solidFill>
                  <a:schemeClr val="tx1"/>
                </a:solidFill>
              </a:rPr>
            </a:br>
            <a:r>
              <a:rPr lang="en-GB" sz="2000" dirty="0">
                <a:solidFill>
                  <a:schemeClr val="tx1"/>
                </a:solidFill>
              </a:rPr>
              <a:t>Access to blood glucose testing strips if on insulin or </a:t>
            </a:r>
            <a:r>
              <a:rPr lang="en-GB" sz="2000" dirty="0" err="1">
                <a:solidFill>
                  <a:schemeClr val="tx1"/>
                </a:solidFill>
              </a:rPr>
              <a:t>gliclazide</a:t>
            </a:r>
            <a:r>
              <a:rPr lang="en-GB" sz="2000" dirty="0">
                <a:solidFill>
                  <a:schemeClr val="tx1"/>
                </a:solidFill>
              </a:rPr>
              <a:t> </a:t>
            </a:r>
            <a:br>
              <a:rPr lang="en-GB" sz="2000" dirty="0">
                <a:solidFill>
                  <a:schemeClr val="tx1"/>
                </a:solidFill>
              </a:rPr>
            </a:br>
            <a:br>
              <a:rPr lang="en-GB" sz="2000" dirty="0">
                <a:solidFill>
                  <a:schemeClr val="tx1"/>
                </a:solidFill>
              </a:rPr>
            </a:br>
            <a:r>
              <a:rPr lang="en-GB" sz="2000" dirty="0" err="1">
                <a:solidFill>
                  <a:schemeClr val="tx1"/>
                </a:solidFill>
              </a:rPr>
              <a:t>Prescibe</a:t>
            </a:r>
            <a:r>
              <a:rPr lang="en-GB" sz="2000" dirty="0">
                <a:solidFill>
                  <a:schemeClr val="tx1"/>
                </a:solidFill>
              </a:rPr>
              <a:t> by brand name – use G/T switch and ask patient what brand they use</a:t>
            </a:r>
            <a:br>
              <a:rPr lang="en-GB" sz="2000" dirty="0">
                <a:solidFill>
                  <a:schemeClr val="tx1"/>
                </a:solidFill>
              </a:rPr>
            </a:br>
            <a:br>
              <a:rPr lang="en-GB" sz="2000" dirty="0">
                <a:solidFill>
                  <a:schemeClr val="tx1"/>
                </a:solidFill>
              </a:rPr>
            </a:br>
            <a:r>
              <a:rPr lang="en-GB" sz="2000" dirty="0">
                <a:solidFill>
                  <a:schemeClr val="tx1"/>
                </a:solidFill>
              </a:rPr>
              <a:t>DVLA guidance – need to test before a journey and be ‘5 to drive’ and </a:t>
            </a:r>
            <a:br>
              <a:rPr lang="en-GB" sz="2000" dirty="0">
                <a:solidFill>
                  <a:schemeClr val="tx1"/>
                </a:solidFill>
              </a:rPr>
            </a:br>
            <a:r>
              <a:rPr lang="en-GB" sz="2000" dirty="0">
                <a:solidFill>
                  <a:schemeClr val="tx1"/>
                </a:solidFill>
              </a:rPr>
              <a:t>test every 2 hours if on a long journey </a:t>
            </a:r>
            <a:br>
              <a:rPr lang="en-GB" sz="2000" dirty="0">
                <a:solidFill>
                  <a:schemeClr val="tx1"/>
                </a:solidFill>
              </a:rPr>
            </a:br>
            <a:br>
              <a:rPr lang="en-GB" sz="2000" dirty="0">
                <a:solidFill>
                  <a:schemeClr val="tx1"/>
                </a:solidFill>
              </a:rPr>
            </a:br>
            <a:r>
              <a:rPr lang="en-GB" sz="2000" dirty="0">
                <a:solidFill>
                  <a:schemeClr val="tx1"/>
                </a:solidFill>
              </a:rPr>
              <a:t>If symptoms of a hypo while driving need to pull over to a safe location, move to passenger seat and take keys out of car </a:t>
            </a:r>
            <a:br>
              <a:rPr lang="en-GB" sz="2000" dirty="0">
                <a:solidFill>
                  <a:schemeClr val="tx1"/>
                </a:solidFill>
              </a:rPr>
            </a:br>
            <a:br>
              <a:rPr lang="en-GB" sz="2000" dirty="0">
                <a:solidFill>
                  <a:schemeClr val="tx1"/>
                </a:solidFill>
              </a:rPr>
            </a:br>
            <a:r>
              <a:rPr lang="en-GB" sz="2000" dirty="0">
                <a:solidFill>
                  <a:schemeClr val="tx1"/>
                </a:solidFill>
              </a:rPr>
              <a:t>Bring blood glucose testing kit and both rapid acting glucose and long acting carbohydrates such as biscuits </a:t>
            </a: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155994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309090"/>
            <a:ext cx="9504218" cy="4341091"/>
          </a:xfrm>
        </p:spPr>
        <p:txBody>
          <a:bodyPr/>
          <a:lstStyle/>
          <a:p>
            <a:r>
              <a:rPr lang="en-GB" sz="2000" dirty="0">
                <a:solidFill>
                  <a:schemeClr val="tx1"/>
                </a:solidFill>
              </a:rPr>
              <a:t>Storage </a:t>
            </a:r>
            <a:br>
              <a:rPr lang="en-GB" sz="2000" dirty="0">
                <a:solidFill>
                  <a:schemeClr val="tx1"/>
                </a:solidFill>
              </a:rPr>
            </a:br>
            <a:br>
              <a:rPr lang="en-GB" sz="2000" dirty="0">
                <a:solidFill>
                  <a:schemeClr val="tx1"/>
                </a:solidFill>
              </a:rPr>
            </a:br>
            <a:r>
              <a:rPr lang="en-GB" sz="2000" dirty="0">
                <a:solidFill>
                  <a:schemeClr val="tx1"/>
                </a:solidFill>
              </a:rPr>
              <a:t>Check storing at 2-8 degrees and not near back of fridge where it could get frozen</a:t>
            </a:r>
            <a:br>
              <a:rPr lang="en-GB" sz="2000" dirty="0">
                <a:solidFill>
                  <a:schemeClr val="tx1"/>
                </a:solidFill>
              </a:rPr>
            </a:br>
            <a:br>
              <a:rPr lang="en-GB" sz="2000" dirty="0">
                <a:solidFill>
                  <a:schemeClr val="tx1"/>
                </a:solidFill>
              </a:rPr>
            </a:br>
            <a:r>
              <a:rPr lang="en-GB" sz="2000" dirty="0">
                <a:solidFill>
                  <a:schemeClr val="tx1"/>
                </a:solidFill>
              </a:rPr>
              <a:t>In-use vial – 28 days at room temperature (below 25 degrees) – consider adding date taken out of fridge</a:t>
            </a:r>
            <a:br>
              <a:rPr lang="en-GB" sz="2000" dirty="0">
                <a:solidFill>
                  <a:schemeClr val="tx1"/>
                </a:solidFill>
              </a:rPr>
            </a:br>
            <a:br>
              <a:rPr lang="en-GB" sz="2000" dirty="0">
                <a:solidFill>
                  <a:schemeClr val="tx1"/>
                </a:solidFill>
              </a:rPr>
            </a:br>
            <a:r>
              <a:rPr lang="en-GB" sz="2000" dirty="0">
                <a:solidFill>
                  <a:schemeClr val="tx1"/>
                </a:solidFill>
              </a:rPr>
              <a:t>Are they using a new needle each time they  inject? </a:t>
            </a:r>
            <a:br>
              <a:rPr lang="en-GB" sz="2000" dirty="0">
                <a:solidFill>
                  <a:schemeClr val="tx1"/>
                </a:solidFill>
              </a:rPr>
            </a:br>
            <a:br>
              <a:rPr lang="en-GB" sz="2000" dirty="0">
                <a:solidFill>
                  <a:schemeClr val="tx1"/>
                </a:solidFill>
              </a:rPr>
            </a:br>
            <a:r>
              <a:rPr lang="en-GB" sz="2000" dirty="0">
                <a:solidFill>
                  <a:schemeClr val="tx1"/>
                </a:solidFill>
              </a:rPr>
              <a:t>Disposal – have they got a </a:t>
            </a:r>
            <a:r>
              <a:rPr lang="en-GB" sz="2000" dirty="0" err="1">
                <a:solidFill>
                  <a:schemeClr val="tx1"/>
                </a:solidFill>
              </a:rPr>
              <a:t>sharpsafe</a:t>
            </a:r>
            <a:r>
              <a:rPr lang="en-GB" sz="2000" dirty="0">
                <a:solidFill>
                  <a:schemeClr val="tx1"/>
                </a:solidFill>
              </a:rPr>
              <a:t>/</a:t>
            </a:r>
            <a:r>
              <a:rPr lang="en-GB" sz="2000" dirty="0" err="1">
                <a:solidFill>
                  <a:schemeClr val="tx1"/>
                </a:solidFill>
              </a:rPr>
              <a:t>sharpsguard</a:t>
            </a:r>
            <a:r>
              <a:rPr lang="en-GB" sz="2000" dirty="0">
                <a:solidFill>
                  <a:schemeClr val="tx1"/>
                </a:solidFill>
              </a:rPr>
              <a:t> yellow box? </a:t>
            </a:r>
          </a:p>
        </p:txBody>
      </p:sp>
    </p:spTree>
    <p:extLst>
      <p:ext uri="{BB962C8B-B14F-4D97-AF65-F5344CB8AC3E}">
        <p14:creationId xmlns:p14="http://schemas.microsoft.com/office/powerpoint/2010/main" val="186490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diabetesqualified.com.au/wp-content/uploads/2022/05/needle-us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2" y="588128"/>
            <a:ext cx="10718530" cy="680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40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94312"/>
            <a:ext cx="8953499" cy="3769988"/>
          </a:xfrm>
        </p:spPr>
        <p:txBody>
          <a:bodyPr/>
          <a:lstStyle/>
          <a:p>
            <a:r>
              <a:rPr lang="en-GB" sz="2000" dirty="0" err="1">
                <a:solidFill>
                  <a:schemeClr val="tx1"/>
                </a:solidFill>
              </a:rPr>
              <a:t>Lipohypertrophy</a:t>
            </a:r>
            <a:br>
              <a:rPr lang="en-GB" sz="2000" dirty="0">
                <a:solidFill>
                  <a:schemeClr val="tx1"/>
                </a:solidFill>
              </a:rPr>
            </a:br>
            <a:br>
              <a:rPr lang="en-GB" sz="2000" dirty="0">
                <a:solidFill>
                  <a:schemeClr val="tx1"/>
                </a:solidFill>
              </a:rPr>
            </a:br>
            <a:r>
              <a:rPr lang="en-GB" sz="2000" dirty="0">
                <a:solidFill>
                  <a:schemeClr val="tx1"/>
                </a:solidFill>
              </a:rPr>
              <a:t>Occurs when a person injects insulin or another injectable into the same site too many times. Also includes people who use insulin pumps and use the same cannula insertion site. </a:t>
            </a:r>
            <a:br>
              <a:rPr lang="en-GB" sz="2000" dirty="0">
                <a:solidFill>
                  <a:schemeClr val="tx1"/>
                </a:solidFill>
              </a:rPr>
            </a:br>
            <a:br>
              <a:rPr lang="en-GB" sz="2000" dirty="0">
                <a:solidFill>
                  <a:schemeClr val="tx1"/>
                </a:solidFill>
              </a:rPr>
            </a:br>
            <a:r>
              <a:rPr lang="en-GB" sz="2000" dirty="0">
                <a:solidFill>
                  <a:schemeClr val="tx1"/>
                </a:solidFill>
              </a:rPr>
              <a:t>An abnormal accumulation of fat which causes a delay in the absorption of insulin meaning it is not effective </a:t>
            </a:r>
            <a:br>
              <a:rPr lang="en-GB" sz="2000" dirty="0">
                <a:solidFill>
                  <a:schemeClr val="tx1"/>
                </a:solidFill>
              </a:rPr>
            </a:br>
            <a:br>
              <a:rPr lang="en-GB" sz="2000" dirty="0">
                <a:solidFill>
                  <a:schemeClr val="tx1"/>
                </a:solidFill>
              </a:rPr>
            </a:br>
            <a:r>
              <a:rPr lang="en-GB" sz="2000" dirty="0">
                <a:solidFill>
                  <a:schemeClr val="tx1"/>
                </a:solidFill>
              </a:rPr>
              <a:t>Ask the person if they have any lumps where they inject? If so refer on to your diabetes specialist</a:t>
            </a:r>
          </a:p>
        </p:txBody>
      </p:sp>
    </p:spTree>
    <p:extLst>
      <p:ext uri="{BB962C8B-B14F-4D97-AF65-F5344CB8AC3E}">
        <p14:creationId xmlns:p14="http://schemas.microsoft.com/office/powerpoint/2010/main" val="3079543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dn.ncbi.nlm.nih.gov/pmc/blobs/9b43/3743397/620f04fcd2e9/IJEM-17-773-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777154" y="-637337"/>
            <a:ext cx="6723992" cy="75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269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92" y="2321700"/>
            <a:ext cx="8804004" cy="4003685"/>
          </a:xfrm>
        </p:spPr>
        <p:txBody>
          <a:bodyPr/>
          <a:lstStyle/>
          <a:p>
            <a:br>
              <a:rPr lang="en-GB" b="1" dirty="0">
                <a:solidFill>
                  <a:schemeClr val="tx1"/>
                </a:solidFill>
              </a:rPr>
            </a:br>
            <a:r>
              <a:rPr lang="en-GB" b="1" dirty="0">
                <a:solidFill>
                  <a:schemeClr val="tx1"/>
                </a:solidFill>
              </a:rPr>
              <a:t>GLP’1’s and contraception</a:t>
            </a:r>
            <a:br>
              <a:rPr lang="en-GB" b="1" dirty="0">
                <a:solidFill>
                  <a:schemeClr val="tx1"/>
                </a:solidFill>
              </a:rPr>
            </a:br>
            <a:br>
              <a:rPr lang="en-GB" sz="2000" b="1" dirty="0">
                <a:solidFill>
                  <a:schemeClr val="tx1"/>
                </a:solidFill>
              </a:rPr>
            </a:br>
            <a:r>
              <a:rPr lang="en-GB" sz="2000" b="1" dirty="0">
                <a:solidFill>
                  <a:schemeClr val="tx1"/>
                </a:solidFill>
              </a:rPr>
              <a:t>FSRH published guidance on 7</a:t>
            </a:r>
            <a:r>
              <a:rPr lang="en-GB" sz="2000" b="1" baseline="30000" dirty="0">
                <a:solidFill>
                  <a:schemeClr val="tx1"/>
                </a:solidFill>
              </a:rPr>
              <a:t>th</a:t>
            </a:r>
            <a:r>
              <a:rPr lang="en-GB" sz="2000" b="1" dirty="0">
                <a:solidFill>
                  <a:schemeClr val="tx1"/>
                </a:solidFill>
              </a:rPr>
              <a:t> February 2025 and produced a patient information leaflet</a:t>
            </a:r>
            <a:br>
              <a:rPr lang="en-GB" sz="2000" b="1" dirty="0">
                <a:solidFill>
                  <a:schemeClr val="tx1"/>
                </a:solidFill>
              </a:rPr>
            </a:br>
            <a:br>
              <a:rPr lang="en-GB" sz="2000" b="1" dirty="0">
                <a:solidFill>
                  <a:schemeClr val="tx1"/>
                </a:solidFill>
              </a:rPr>
            </a:br>
            <a:r>
              <a:rPr lang="en-GB" sz="2000" b="1" dirty="0">
                <a:solidFill>
                  <a:schemeClr val="tx1"/>
                </a:solidFill>
              </a:rPr>
              <a:t>- use contraception while on GLP-1’s</a:t>
            </a:r>
            <a:br>
              <a:rPr lang="en-GB" sz="2000" b="1" dirty="0">
                <a:solidFill>
                  <a:schemeClr val="tx1"/>
                </a:solidFill>
              </a:rPr>
            </a:br>
            <a:r>
              <a:rPr lang="en-GB" sz="2000" b="1" dirty="0">
                <a:solidFill>
                  <a:schemeClr val="tx1"/>
                </a:solidFill>
              </a:rPr>
              <a:t>- if using </a:t>
            </a:r>
            <a:r>
              <a:rPr lang="en-GB" sz="2000" b="1" dirty="0" err="1">
                <a:solidFill>
                  <a:schemeClr val="tx1"/>
                </a:solidFill>
              </a:rPr>
              <a:t>Mounjaro</a:t>
            </a:r>
            <a:r>
              <a:rPr lang="en-GB" sz="2000" b="1" dirty="0">
                <a:solidFill>
                  <a:schemeClr val="tx1"/>
                </a:solidFill>
              </a:rPr>
              <a:t> (</a:t>
            </a:r>
            <a:r>
              <a:rPr lang="en-GB" sz="2000" b="1" dirty="0" err="1">
                <a:solidFill>
                  <a:schemeClr val="tx1"/>
                </a:solidFill>
              </a:rPr>
              <a:t>tirzepatide</a:t>
            </a:r>
            <a:r>
              <a:rPr lang="en-GB" sz="2000" b="1" dirty="0">
                <a:solidFill>
                  <a:schemeClr val="tx1"/>
                </a:solidFill>
              </a:rPr>
              <a:t>) and oral contraception switch to a non-oral method, or add a barrier method for 4 weeks after starting and for 4 weeks after each dose increase</a:t>
            </a:r>
            <a:br>
              <a:rPr lang="en-GB" sz="2000" b="1" dirty="0">
                <a:solidFill>
                  <a:schemeClr val="tx1"/>
                </a:solidFill>
              </a:rPr>
            </a:br>
            <a:r>
              <a:rPr lang="en-GB" sz="2000" b="1" dirty="0">
                <a:solidFill>
                  <a:schemeClr val="tx1"/>
                </a:solidFill>
              </a:rPr>
              <a:t>- if side effects of severe vomiting and diarrhoea follow FSRH advice </a:t>
            </a:r>
            <a:br>
              <a:rPr lang="en-GB" sz="2000" b="1" dirty="0">
                <a:solidFill>
                  <a:schemeClr val="tx1"/>
                </a:solidFill>
              </a:rPr>
            </a:br>
            <a:endParaRPr lang="en-GB" b="1" dirty="0">
              <a:solidFill>
                <a:schemeClr val="tx1"/>
              </a:solidFill>
            </a:endParaRPr>
          </a:p>
        </p:txBody>
      </p:sp>
    </p:spTree>
    <p:extLst>
      <p:ext uri="{BB962C8B-B14F-4D97-AF65-F5344CB8AC3E}">
        <p14:creationId xmlns:p14="http://schemas.microsoft.com/office/powerpoint/2010/main" val="302415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028" y="1177809"/>
            <a:ext cx="11563944" cy="4502381"/>
          </a:xfrm>
          <a:prstGeom prst="rect">
            <a:avLst/>
          </a:prstGeom>
        </p:spPr>
      </p:pic>
    </p:spTree>
    <p:extLst>
      <p:ext uri="{BB962C8B-B14F-4D97-AF65-F5344CB8AC3E}">
        <p14:creationId xmlns:p14="http://schemas.microsoft.com/office/powerpoint/2010/main" val="2128341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820" y="2302847"/>
            <a:ext cx="8761413" cy="3749161"/>
          </a:xfrm>
        </p:spPr>
        <p:txBody>
          <a:bodyPr/>
          <a:lstStyle/>
          <a:p>
            <a:r>
              <a:rPr lang="en-GB" dirty="0">
                <a:solidFill>
                  <a:schemeClr val="tx1"/>
                </a:solidFill>
              </a:rPr>
              <a:t>GLP-1’s and HRT</a:t>
            </a:r>
            <a:br>
              <a:rPr lang="en-GB" dirty="0">
                <a:solidFill>
                  <a:schemeClr val="tx1"/>
                </a:solidFill>
              </a:rPr>
            </a:br>
            <a:br>
              <a:rPr lang="en-GB" sz="2000" dirty="0">
                <a:solidFill>
                  <a:schemeClr val="tx1"/>
                </a:solidFill>
              </a:rPr>
            </a:br>
            <a:r>
              <a:rPr lang="en-GB" sz="2000" dirty="0">
                <a:solidFill>
                  <a:schemeClr val="tx1"/>
                </a:solidFill>
              </a:rPr>
              <a:t>British Menopause Society (BMS) guidance on HRT and GLP-1 released 16</a:t>
            </a:r>
            <a:r>
              <a:rPr lang="en-GB" sz="2000" baseline="30000" dirty="0">
                <a:solidFill>
                  <a:schemeClr val="tx1"/>
                </a:solidFill>
              </a:rPr>
              <a:t>th</a:t>
            </a:r>
            <a:r>
              <a:rPr lang="en-GB" sz="2000" dirty="0">
                <a:solidFill>
                  <a:schemeClr val="tx1"/>
                </a:solidFill>
              </a:rPr>
              <a:t> April 2025</a:t>
            </a:r>
            <a:br>
              <a:rPr lang="en-GB" sz="2000" dirty="0">
                <a:solidFill>
                  <a:schemeClr val="tx1"/>
                </a:solidFill>
              </a:rPr>
            </a:br>
            <a:br>
              <a:rPr lang="en-GB" sz="2000" dirty="0">
                <a:solidFill>
                  <a:schemeClr val="tx1"/>
                </a:solidFill>
              </a:rPr>
            </a:br>
            <a:r>
              <a:rPr lang="en-GB" sz="2000" dirty="0">
                <a:solidFill>
                  <a:schemeClr val="tx1"/>
                </a:solidFill>
              </a:rPr>
              <a:t>Due to delay in gastric emptying and reduction in absorption of oral medications and potential for reduced endometrial protection</a:t>
            </a:r>
            <a:br>
              <a:rPr lang="en-GB" sz="2000" dirty="0">
                <a:solidFill>
                  <a:schemeClr val="tx1"/>
                </a:solidFill>
              </a:rPr>
            </a:br>
            <a:r>
              <a:rPr lang="en-GB" sz="2000" dirty="0">
                <a:solidFill>
                  <a:schemeClr val="tx1"/>
                </a:solidFill>
              </a:rPr>
              <a:t>Progesterone – consider changing to </a:t>
            </a:r>
            <a:r>
              <a:rPr lang="en-GB" sz="2000" dirty="0" err="1">
                <a:solidFill>
                  <a:schemeClr val="tx1"/>
                </a:solidFill>
              </a:rPr>
              <a:t>Mirena</a:t>
            </a:r>
            <a:r>
              <a:rPr lang="en-GB" sz="2000" dirty="0">
                <a:solidFill>
                  <a:schemeClr val="tx1"/>
                </a:solidFill>
              </a:rPr>
              <a:t>/equivalent or increasing dose for 4 weeks on initiation and at each dose increase</a:t>
            </a:r>
            <a:br>
              <a:rPr lang="en-GB" sz="2000" dirty="0">
                <a:solidFill>
                  <a:schemeClr val="tx1"/>
                </a:solidFill>
              </a:rPr>
            </a:br>
            <a:r>
              <a:rPr lang="en-GB" sz="2000" dirty="0">
                <a:solidFill>
                  <a:schemeClr val="tx1"/>
                </a:solidFill>
              </a:rPr>
              <a:t>Off label use of vaginal progesterone </a:t>
            </a:r>
            <a:endParaRPr lang="en-GB" dirty="0">
              <a:solidFill>
                <a:schemeClr val="tx1"/>
              </a:solidFill>
            </a:endParaRPr>
          </a:p>
        </p:txBody>
      </p:sp>
    </p:spTree>
    <p:extLst>
      <p:ext uri="{BB962C8B-B14F-4D97-AF65-F5344CB8AC3E}">
        <p14:creationId xmlns:p14="http://schemas.microsoft.com/office/powerpoint/2010/main" val="228132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3668"/>
            <a:ext cx="9001967" cy="4013968"/>
          </a:xfrm>
        </p:spPr>
        <p:txBody>
          <a:bodyPr/>
          <a:lstStyle/>
          <a:p>
            <a:br>
              <a:rPr lang="en-GB" dirty="0">
                <a:solidFill>
                  <a:schemeClr val="tx1"/>
                </a:solidFill>
              </a:rPr>
            </a:br>
            <a:r>
              <a:rPr lang="en-GB" dirty="0">
                <a:solidFill>
                  <a:schemeClr val="tx1"/>
                </a:solidFill>
              </a:rPr>
              <a:t>How can pharmacy technicians impact and improve medication safety in general practice?   </a:t>
            </a:r>
          </a:p>
        </p:txBody>
      </p:sp>
    </p:spTree>
    <p:extLst>
      <p:ext uri="{BB962C8B-B14F-4D97-AF65-F5344CB8AC3E}">
        <p14:creationId xmlns:p14="http://schemas.microsoft.com/office/powerpoint/2010/main" val="2280401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1241" y="1139707"/>
            <a:ext cx="7169518" cy="4578585"/>
          </a:xfrm>
          <a:prstGeom prst="rect">
            <a:avLst/>
          </a:prstGeom>
        </p:spPr>
      </p:pic>
    </p:spTree>
    <p:extLst>
      <p:ext uri="{BB962C8B-B14F-4D97-AF65-F5344CB8AC3E}">
        <p14:creationId xmlns:p14="http://schemas.microsoft.com/office/powerpoint/2010/main" val="395446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941" y="2373589"/>
            <a:ext cx="8761413" cy="4116223"/>
          </a:xfrm>
        </p:spPr>
        <p:txBody>
          <a:bodyPr/>
          <a:lstStyle/>
          <a:p>
            <a:r>
              <a:rPr lang="en-GB" dirty="0">
                <a:solidFill>
                  <a:schemeClr val="tx1"/>
                </a:solidFill>
              </a:rPr>
              <a:t>National Diabetes Audit as a tool to understand and improve monitoring</a:t>
            </a:r>
            <a:br>
              <a:rPr lang="en-GB" dirty="0">
                <a:solidFill>
                  <a:schemeClr val="tx1"/>
                </a:solidFill>
              </a:rPr>
            </a:br>
            <a:br>
              <a:rPr lang="en-GB" dirty="0">
                <a:solidFill>
                  <a:schemeClr val="tx1"/>
                </a:solidFill>
              </a:rPr>
            </a:br>
            <a:r>
              <a:rPr lang="en-GB" dirty="0">
                <a:solidFill>
                  <a:schemeClr val="tx1"/>
                </a:solidFill>
              </a:rPr>
              <a:t>-</a:t>
            </a:r>
            <a:r>
              <a:rPr lang="en-GB" sz="2000" dirty="0">
                <a:solidFill>
                  <a:schemeClr val="tx1"/>
                </a:solidFill>
              </a:rPr>
              <a:t> open access, no log in required, core audit, diabetes in </a:t>
            </a:r>
            <a:r>
              <a:rPr lang="en-GB" sz="2000" dirty="0" err="1">
                <a:solidFill>
                  <a:schemeClr val="tx1"/>
                </a:solidFill>
              </a:rPr>
              <a:t>pregnancy,footcare</a:t>
            </a:r>
            <a:r>
              <a:rPr lang="en-GB" sz="2000" dirty="0">
                <a:solidFill>
                  <a:schemeClr val="tx1"/>
                </a:solidFill>
              </a:rPr>
              <a:t>, gestational diabetes </a:t>
            </a:r>
            <a:br>
              <a:rPr lang="en-GB" sz="2000" dirty="0">
                <a:solidFill>
                  <a:schemeClr val="tx1"/>
                </a:solidFill>
              </a:rPr>
            </a:br>
            <a:r>
              <a:rPr lang="en-GB" sz="2000" dirty="0">
                <a:solidFill>
                  <a:schemeClr val="tx1"/>
                </a:solidFill>
              </a:rPr>
              <a:t>-you can look at the figures for your practice and consider how to improve response rates for the 8 KCP’s (Key Care Processes) – BP, weight/BMI, HbA1c, cholesterol, </a:t>
            </a:r>
            <a:r>
              <a:rPr lang="en-GB" sz="2000" dirty="0" err="1">
                <a:solidFill>
                  <a:schemeClr val="tx1"/>
                </a:solidFill>
              </a:rPr>
              <a:t>uACR</a:t>
            </a:r>
            <a:r>
              <a:rPr lang="en-GB" sz="2000" dirty="0">
                <a:solidFill>
                  <a:schemeClr val="tx1"/>
                </a:solidFill>
              </a:rPr>
              <a:t>, foot checks, smoking status, U&amp;E’s</a:t>
            </a:r>
          </a:p>
        </p:txBody>
      </p:sp>
    </p:spTree>
    <p:extLst>
      <p:ext uri="{BB962C8B-B14F-4D97-AF65-F5344CB8AC3E}">
        <p14:creationId xmlns:p14="http://schemas.microsoft.com/office/powerpoint/2010/main" val="258071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3976" y="653907"/>
            <a:ext cx="6744047" cy="5550185"/>
          </a:xfrm>
          <a:prstGeom prst="rect">
            <a:avLst/>
          </a:prstGeom>
        </p:spPr>
      </p:pic>
    </p:spTree>
    <p:extLst>
      <p:ext uri="{BB962C8B-B14F-4D97-AF65-F5344CB8AC3E}">
        <p14:creationId xmlns:p14="http://schemas.microsoft.com/office/powerpoint/2010/main" val="258362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5839" y="1254614"/>
            <a:ext cx="10655848" cy="3911801"/>
          </a:xfrm>
          <a:prstGeom prst="rect">
            <a:avLst/>
          </a:prstGeom>
        </p:spPr>
      </p:pic>
      <p:sp>
        <p:nvSpPr>
          <p:cNvPr id="4" name="Rectangle 3"/>
          <p:cNvSpPr/>
          <p:nvPr/>
        </p:nvSpPr>
        <p:spPr>
          <a:xfrm>
            <a:off x="679731" y="1869260"/>
            <a:ext cx="10908064" cy="2848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4644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904" y="2486878"/>
            <a:ext cx="8761413" cy="3922014"/>
          </a:xfrm>
        </p:spPr>
        <p:txBody>
          <a:bodyPr/>
          <a:lstStyle/>
          <a:p>
            <a:r>
              <a:rPr lang="en-GB" sz="2000" dirty="0">
                <a:solidFill>
                  <a:schemeClr val="tx1"/>
                </a:solidFill>
              </a:rPr>
              <a:t>Project for Improving Diabetes Care </a:t>
            </a:r>
            <a:br>
              <a:rPr lang="en-GB" sz="2000" dirty="0">
                <a:solidFill>
                  <a:schemeClr val="tx1"/>
                </a:solidFill>
              </a:rPr>
            </a:br>
            <a:br>
              <a:rPr lang="en-GB" sz="2000" dirty="0">
                <a:solidFill>
                  <a:schemeClr val="tx1"/>
                </a:solidFill>
              </a:rPr>
            </a:br>
            <a:r>
              <a:rPr lang="en-GB" sz="2000" dirty="0">
                <a:solidFill>
                  <a:schemeClr val="tx1"/>
                </a:solidFill>
              </a:rPr>
              <a:t>- birthday month review process and a letter is sent inviting the person living with diabetes for a review</a:t>
            </a:r>
            <a:br>
              <a:rPr lang="en-GB" sz="2000" dirty="0">
                <a:solidFill>
                  <a:schemeClr val="tx1"/>
                </a:solidFill>
              </a:rPr>
            </a:br>
            <a:r>
              <a:rPr lang="en-GB" sz="2000" dirty="0">
                <a:solidFill>
                  <a:schemeClr val="tx1"/>
                </a:solidFill>
              </a:rPr>
              <a:t>- if no response a 2</a:t>
            </a:r>
            <a:r>
              <a:rPr lang="en-GB" sz="2000" baseline="30000" dirty="0">
                <a:solidFill>
                  <a:schemeClr val="tx1"/>
                </a:solidFill>
              </a:rPr>
              <a:t>nd</a:t>
            </a:r>
            <a:r>
              <a:rPr lang="en-GB" sz="2000" dirty="0">
                <a:solidFill>
                  <a:schemeClr val="tx1"/>
                </a:solidFill>
              </a:rPr>
              <a:t> letter is sent a month later</a:t>
            </a:r>
            <a:br>
              <a:rPr lang="en-GB" sz="2000" dirty="0">
                <a:solidFill>
                  <a:schemeClr val="tx1"/>
                </a:solidFill>
              </a:rPr>
            </a:br>
            <a:r>
              <a:rPr lang="en-GB" sz="2000" dirty="0">
                <a:solidFill>
                  <a:schemeClr val="tx1"/>
                </a:solidFill>
              </a:rPr>
              <a:t>- audit of non-responders from Jan to Mar 2025 </a:t>
            </a:r>
            <a:br>
              <a:rPr lang="en-GB" sz="2000" dirty="0">
                <a:solidFill>
                  <a:schemeClr val="tx1"/>
                </a:solidFill>
              </a:rPr>
            </a:br>
            <a:r>
              <a:rPr lang="en-GB" sz="2000" dirty="0">
                <a:solidFill>
                  <a:schemeClr val="tx1"/>
                </a:solidFill>
              </a:rPr>
              <a:t>- 40 patients had not responded to the 2 letters sent out</a:t>
            </a:r>
            <a:br>
              <a:rPr lang="en-GB" sz="2000" dirty="0">
                <a:solidFill>
                  <a:schemeClr val="tx1"/>
                </a:solidFill>
              </a:rPr>
            </a:br>
            <a:r>
              <a:rPr lang="en-GB" sz="2000" dirty="0">
                <a:solidFill>
                  <a:schemeClr val="tx1"/>
                </a:solidFill>
              </a:rPr>
              <a:t>- I called and if no answer sent a text/email if available and was able to book approx. 40% into the required appointments</a:t>
            </a:r>
            <a:br>
              <a:rPr lang="en-GB" sz="2000" dirty="0">
                <a:solidFill>
                  <a:schemeClr val="tx1"/>
                </a:solidFill>
              </a:rPr>
            </a:br>
            <a:r>
              <a:rPr lang="en-GB" sz="2000" dirty="0">
                <a:solidFill>
                  <a:schemeClr val="tx1"/>
                </a:solidFill>
              </a:rPr>
              <a:t>- ran a search for those coded as housebound and with Type 2 diabetes and have arranged a home visit for 7 people in the next 2 months</a:t>
            </a:r>
          </a:p>
        </p:txBody>
      </p:sp>
    </p:spTree>
    <p:extLst>
      <p:ext uri="{BB962C8B-B14F-4D97-AF65-F5344CB8AC3E}">
        <p14:creationId xmlns:p14="http://schemas.microsoft.com/office/powerpoint/2010/main" val="29978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36" y="2202873"/>
            <a:ext cx="10856421" cy="3458093"/>
          </a:xfrm>
        </p:spPr>
        <p:txBody>
          <a:bodyPr/>
          <a:lstStyle/>
          <a:p>
            <a:r>
              <a:rPr lang="en-GB" dirty="0">
                <a:solidFill>
                  <a:schemeClr val="tx1"/>
                </a:solidFill>
              </a:rPr>
              <a:t>Metformin</a:t>
            </a:r>
            <a:r>
              <a:rPr lang="en-GB" dirty="0"/>
              <a:t> </a:t>
            </a:r>
            <a:r>
              <a:rPr lang="en-GB" dirty="0">
                <a:solidFill>
                  <a:schemeClr val="tx1"/>
                </a:solidFill>
              </a:rPr>
              <a:t>and renal function</a:t>
            </a:r>
            <a:br>
              <a:rPr lang="en-GB" dirty="0">
                <a:solidFill>
                  <a:schemeClr val="tx1"/>
                </a:solidFill>
              </a:rPr>
            </a:br>
            <a:r>
              <a:rPr lang="en-GB" sz="2000" dirty="0">
                <a:solidFill>
                  <a:schemeClr val="tx1"/>
                </a:solidFill>
              </a:rPr>
              <a:t>Stop if GFR is less than 30, reduce dose to no more than 1g daily if GFR 30-44</a:t>
            </a:r>
            <a:br>
              <a:rPr lang="en-GB" sz="2000" dirty="0">
                <a:solidFill>
                  <a:schemeClr val="tx1"/>
                </a:solidFill>
              </a:rPr>
            </a:br>
            <a:r>
              <a:rPr lang="en-GB" sz="2000" dirty="0">
                <a:solidFill>
                  <a:schemeClr val="tx1"/>
                </a:solidFill>
              </a:rPr>
              <a:t>CQC searches – medication monitoring – run monthly and flag up to diabetes lead</a:t>
            </a:r>
            <a:br>
              <a:rPr lang="en-GB" sz="2000" dirty="0">
                <a:solidFill>
                  <a:schemeClr val="tx1"/>
                </a:solidFill>
              </a:rPr>
            </a:b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1080655" y="4272742"/>
            <a:ext cx="10176180" cy="1005840"/>
          </a:xfrm>
          <a:prstGeom prst="rect">
            <a:avLst/>
          </a:prstGeom>
        </p:spPr>
      </p:pic>
    </p:spTree>
    <p:extLst>
      <p:ext uri="{BB962C8B-B14F-4D97-AF65-F5344CB8AC3E}">
        <p14:creationId xmlns:p14="http://schemas.microsoft.com/office/powerpoint/2010/main" val="132844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sanity.io/images/7uf7fwhe/production/c4e8ffbf75251d2caa38249eda21e31ed1bd38a8-1273x1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12125325" cy="1169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4" y="2078180"/>
            <a:ext cx="9085094" cy="4414059"/>
          </a:xfrm>
        </p:spPr>
        <p:txBody>
          <a:bodyPr/>
          <a:lstStyle/>
          <a:p>
            <a:r>
              <a:rPr lang="en-GB" u="sng" dirty="0">
                <a:solidFill>
                  <a:schemeClr val="tx1"/>
                </a:solidFill>
              </a:rPr>
              <a:t>Sick Day Rules- SADMAN</a:t>
            </a:r>
            <a:br>
              <a:rPr lang="en-GB" dirty="0">
                <a:solidFill>
                  <a:schemeClr val="tx1"/>
                </a:solidFill>
              </a:rPr>
            </a:br>
            <a:r>
              <a:rPr lang="en-GB" dirty="0">
                <a:solidFill>
                  <a:schemeClr val="tx1"/>
                </a:solidFill>
              </a:rPr>
              <a:t>SGLTl2i – </a:t>
            </a:r>
            <a:r>
              <a:rPr lang="en-GB" dirty="0" err="1">
                <a:solidFill>
                  <a:schemeClr val="tx1"/>
                </a:solidFill>
              </a:rPr>
              <a:t>flozins</a:t>
            </a:r>
            <a:r>
              <a:rPr lang="en-GB" dirty="0">
                <a:solidFill>
                  <a:schemeClr val="tx1"/>
                </a:solidFill>
              </a:rPr>
              <a:t> – </a:t>
            </a:r>
            <a:r>
              <a:rPr lang="en-GB" dirty="0" err="1">
                <a:solidFill>
                  <a:schemeClr val="tx1"/>
                </a:solidFill>
              </a:rPr>
              <a:t>dapa</a:t>
            </a:r>
            <a:r>
              <a:rPr lang="en-GB" dirty="0">
                <a:solidFill>
                  <a:schemeClr val="tx1"/>
                </a:solidFill>
              </a:rPr>
              <a:t>/</a:t>
            </a:r>
            <a:r>
              <a:rPr lang="en-GB" dirty="0" err="1">
                <a:solidFill>
                  <a:schemeClr val="tx1"/>
                </a:solidFill>
              </a:rPr>
              <a:t>empa</a:t>
            </a:r>
            <a:r>
              <a:rPr lang="en-GB" dirty="0">
                <a:solidFill>
                  <a:schemeClr val="tx1"/>
                </a:solidFill>
              </a:rPr>
              <a:t>/</a:t>
            </a:r>
            <a:r>
              <a:rPr lang="en-GB" dirty="0" err="1">
                <a:solidFill>
                  <a:schemeClr val="tx1"/>
                </a:solidFill>
              </a:rPr>
              <a:t>cana</a:t>
            </a:r>
            <a:br>
              <a:rPr lang="en-GB" dirty="0">
                <a:solidFill>
                  <a:schemeClr val="tx1"/>
                </a:solidFill>
              </a:rPr>
            </a:br>
            <a:r>
              <a:rPr lang="en-GB" dirty="0" err="1">
                <a:solidFill>
                  <a:schemeClr val="tx1"/>
                </a:solidFill>
              </a:rPr>
              <a:t>Acei</a:t>
            </a:r>
            <a:r>
              <a:rPr lang="en-GB" dirty="0">
                <a:solidFill>
                  <a:schemeClr val="tx1"/>
                </a:solidFill>
              </a:rPr>
              <a:t> – </a:t>
            </a:r>
            <a:r>
              <a:rPr lang="en-GB" dirty="0" err="1">
                <a:solidFill>
                  <a:schemeClr val="tx1"/>
                </a:solidFill>
              </a:rPr>
              <a:t>prils</a:t>
            </a:r>
            <a:r>
              <a:rPr lang="en-GB" dirty="0">
                <a:solidFill>
                  <a:schemeClr val="tx1"/>
                </a:solidFill>
              </a:rPr>
              <a:t>  </a:t>
            </a:r>
            <a:br>
              <a:rPr lang="en-GB" dirty="0">
                <a:solidFill>
                  <a:schemeClr val="tx1"/>
                </a:solidFill>
              </a:rPr>
            </a:br>
            <a:r>
              <a:rPr lang="en-GB" dirty="0">
                <a:solidFill>
                  <a:schemeClr val="tx1"/>
                </a:solidFill>
              </a:rPr>
              <a:t>Diuretics</a:t>
            </a:r>
            <a:br>
              <a:rPr lang="en-GB" dirty="0">
                <a:solidFill>
                  <a:schemeClr val="tx1"/>
                </a:solidFill>
              </a:rPr>
            </a:br>
            <a:r>
              <a:rPr lang="en-GB" dirty="0">
                <a:solidFill>
                  <a:schemeClr val="tx1"/>
                </a:solidFill>
              </a:rPr>
              <a:t>Metformin</a:t>
            </a:r>
            <a:br>
              <a:rPr lang="en-GB" dirty="0">
                <a:solidFill>
                  <a:schemeClr val="tx1"/>
                </a:solidFill>
              </a:rPr>
            </a:br>
            <a:r>
              <a:rPr lang="en-GB" dirty="0">
                <a:solidFill>
                  <a:schemeClr val="tx1"/>
                </a:solidFill>
              </a:rPr>
              <a:t>Arb’s - </a:t>
            </a:r>
            <a:r>
              <a:rPr lang="en-GB" dirty="0" err="1">
                <a:solidFill>
                  <a:schemeClr val="tx1"/>
                </a:solidFill>
              </a:rPr>
              <a:t>sartans</a:t>
            </a:r>
            <a:br>
              <a:rPr lang="en-GB" dirty="0">
                <a:solidFill>
                  <a:schemeClr val="tx1"/>
                </a:solidFill>
              </a:rPr>
            </a:br>
            <a:r>
              <a:rPr lang="en-GB" dirty="0" err="1">
                <a:solidFill>
                  <a:schemeClr val="tx1"/>
                </a:solidFill>
              </a:rPr>
              <a:t>Nsaids</a:t>
            </a:r>
            <a:endParaRPr lang="en-GB" dirty="0">
              <a:solidFill>
                <a:schemeClr val="tx1"/>
              </a:solidFill>
            </a:endParaRPr>
          </a:p>
        </p:txBody>
      </p:sp>
    </p:spTree>
    <p:extLst>
      <p:ext uri="{BB962C8B-B14F-4D97-AF65-F5344CB8AC3E}">
        <p14:creationId xmlns:p14="http://schemas.microsoft.com/office/powerpoint/2010/main" val="139636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825" y="2094807"/>
            <a:ext cx="8777524" cy="4397433"/>
          </a:xfrm>
        </p:spPr>
        <p:txBody>
          <a:bodyPr/>
          <a:lstStyle/>
          <a:p>
            <a:r>
              <a:rPr lang="en-GB" sz="2000" dirty="0">
                <a:solidFill>
                  <a:schemeClr val="tx1"/>
                </a:solidFill>
              </a:rPr>
              <a:t>If on any of the SADMAN drugs and have vomiting/and or diarrhoea then advise the person to:</a:t>
            </a:r>
            <a:br>
              <a:rPr lang="en-GB" sz="2000" dirty="0">
                <a:solidFill>
                  <a:schemeClr val="tx1"/>
                </a:solidFill>
              </a:rPr>
            </a:br>
            <a:br>
              <a:rPr lang="en-GB" sz="2000" dirty="0">
                <a:solidFill>
                  <a:schemeClr val="tx1"/>
                </a:solidFill>
              </a:rPr>
            </a:br>
            <a:r>
              <a:rPr lang="en-GB" sz="2000" dirty="0">
                <a:solidFill>
                  <a:schemeClr val="tx1"/>
                </a:solidFill>
              </a:rPr>
              <a:t>-stop taking them as you are at risk of dehydration </a:t>
            </a:r>
            <a:br>
              <a:rPr lang="en-GB" sz="2000" dirty="0">
                <a:solidFill>
                  <a:schemeClr val="tx1"/>
                </a:solidFill>
              </a:rPr>
            </a:br>
            <a:r>
              <a:rPr lang="en-GB" sz="2000" dirty="0">
                <a:solidFill>
                  <a:schemeClr val="tx1"/>
                </a:solidFill>
              </a:rPr>
              <a:t>- re-start when you are able to eat and drink normally for 1-2 days </a:t>
            </a:r>
            <a:br>
              <a:rPr lang="en-GB" sz="2000" dirty="0">
                <a:solidFill>
                  <a:schemeClr val="tx1"/>
                </a:solidFill>
              </a:rPr>
            </a:br>
            <a:r>
              <a:rPr lang="en-GB" sz="2000" dirty="0">
                <a:solidFill>
                  <a:schemeClr val="tx1"/>
                </a:solidFill>
              </a:rPr>
              <a:t>- stay hydrated by drinking plenty of unsweetened drinks and eat little and often</a:t>
            </a:r>
            <a:br>
              <a:rPr lang="en-GB" sz="2000" dirty="0">
                <a:solidFill>
                  <a:schemeClr val="tx1"/>
                </a:solidFill>
              </a:rPr>
            </a:br>
            <a:br>
              <a:rPr lang="en-GB" sz="2000" dirty="0">
                <a:solidFill>
                  <a:schemeClr val="tx1"/>
                </a:solidFill>
              </a:rPr>
            </a:br>
            <a:r>
              <a:rPr lang="en-GB" sz="2000" dirty="0">
                <a:solidFill>
                  <a:schemeClr val="tx1"/>
                </a:solidFill>
              </a:rPr>
              <a:t>This advise will help them avoid Acute Kidney Injury (AKI) and potential admission to hospital.</a:t>
            </a:r>
            <a:br>
              <a:rPr lang="en-GB" sz="2000" dirty="0">
                <a:solidFill>
                  <a:schemeClr val="tx1"/>
                </a:solidFill>
              </a:rPr>
            </a:br>
            <a:br>
              <a:rPr lang="en-GB" sz="2000" dirty="0">
                <a:solidFill>
                  <a:schemeClr val="tx1"/>
                </a:solidFill>
              </a:rPr>
            </a:b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394459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2423777"/>
            <a:ext cx="9279059" cy="4180223"/>
          </a:xfrm>
        </p:spPr>
        <p:txBody>
          <a:bodyPr/>
          <a:lstStyle/>
          <a:p>
            <a:r>
              <a:rPr lang="en-GB" sz="2000" dirty="0">
                <a:solidFill>
                  <a:schemeClr val="tx1"/>
                </a:solidFill>
              </a:rPr>
              <a:t>What is AKI?</a:t>
            </a:r>
            <a:br>
              <a:rPr lang="en-GB" sz="2000" dirty="0">
                <a:solidFill>
                  <a:schemeClr val="tx1"/>
                </a:solidFill>
              </a:rPr>
            </a:br>
            <a:br>
              <a:rPr lang="en-GB" sz="2000" dirty="0">
                <a:solidFill>
                  <a:schemeClr val="tx1"/>
                </a:solidFill>
              </a:rPr>
            </a:br>
            <a:r>
              <a:rPr lang="en-GB" sz="2000" dirty="0">
                <a:solidFill>
                  <a:schemeClr val="tx1"/>
                </a:solidFill>
              </a:rPr>
              <a:t>Sudden deterioration in kidney function caused by dehydration, sepsis or heart attack.</a:t>
            </a:r>
            <a:br>
              <a:rPr lang="en-GB" sz="2000" dirty="0">
                <a:solidFill>
                  <a:schemeClr val="tx1"/>
                </a:solidFill>
              </a:rPr>
            </a:br>
            <a:br>
              <a:rPr lang="en-GB" sz="2000" dirty="0">
                <a:solidFill>
                  <a:schemeClr val="tx1"/>
                </a:solidFill>
              </a:rPr>
            </a:br>
            <a:r>
              <a:rPr lang="en-GB" sz="2000" dirty="0">
                <a:solidFill>
                  <a:schemeClr val="tx1"/>
                </a:solidFill>
              </a:rPr>
              <a:t>Impact of AKI – from UK Kidney Association (UKKA) 2023 report</a:t>
            </a:r>
            <a:br>
              <a:rPr lang="en-GB" sz="2000" dirty="0">
                <a:solidFill>
                  <a:schemeClr val="tx1"/>
                </a:solidFill>
              </a:rPr>
            </a:br>
            <a:br>
              <a:rPr lang="en-GB" sz="2000" dirty="0">
                <a:solidFill>
                  <a:schemeClr val="tx1"/>
                </a:solidFill>
              </a:rPr>
            </a:br>
            <a:r>
              <a:rPr lang="en-GB" sz="2000" dirty="0">
                <a:solidFill>
                  <a:schemeClr val="tx1"/>
                </a:solidFill>
              </a:rPr>
              <a:t>- 11,067 people per million within Coventry and Warwickshire</a:t>
            </a:r>
            <a:br>
              <a:rPr lang="en-GB" sz="2000" dirty="0">
                <a:solidFill>
                  <a:schemeClr val="tx1"/>
                </a:solidFill>
              </a:rPr>
            </a:br>
            <a:br>
              <a:rPr lang="en-GB" sz="2000" dirty="0">
                <a:solidFill>
                  <a:schemeClr val="tx1"/>
                </a:solidFill>
              </a:rPr>
            </a:br>
            <a:r>
              <a:rPr lang="en-GB" sz="2000" dirty="0">
                <a:solidFill>
                  <a:schemeClr val="tx1"/>
                </a:solidFill>
              </a:rPr>
              <a:t>- 100,000 deaths in UK</a:t>
            </a:r>
            <a:br>
              <a:rPr lang="en-GB" sz="2000" dirty="0">
                <a:solidFill>
                  <a:schemeClr val="tx1"/>
                </a:solidFill>
              </a:rPr>
            </a:br>
            <a:br>
              <a:rPr lang="en-GB" sz="2000" dirty="0">
                <a:solidFill>
                  <a:schemeClr val="tx1"/>
                </a:solidFill>
              </a:rPr>
            </a:br>
            <a:r>
              <a:rPr lang="en-GB" sz="2000" dirty="0">
                <a:solidFill>
                  <a:schemeClr val="tx1"/>
                </a:solidFill>
              </a:rPr>
              <a:t>- 32% occurred in people who were not in hospital at the time of the AKI</a:t>
            </a:r>
            <a:br>
              <a:rPr lang="en-GB" sz="2000" dirty="0">
                <a:solidFill>
                  <a:schemeClr val="tx1"/>
                </a:solidFill>
              </a:rPr>
            </a:br>
            <a:br>
              <a:rPr lang="en-GB" sz="2000" dirty="0">
                <a:solidFill>
                  <a:schemeClr val="tx1"/>
                </a:solidFill>
              </a:rPr>
            </a:br>
            <a:r>
              <a:rPr lang="en-GB" sz="2000" dirty="0">
                <a:solidFill>
                  <a:schemeClr val="tx1"/>
                </a:solidFill>
              </a:rPr>
              <a:t> - Median length of stay was 11 days </a:t>
            </a:r>
            <a:br>
              <a:rPr lang="en-GB" sz="2000" dirty="0">
                <a:solidFill>
                  <a:schemeClr val="tx1"/>
                </a:solidFill>
              </a:rPr>
            </a:b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79732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18" y="2340649"/>
            <a:ext cx="9038914" cy="4041678"/>
          </a:xfrm>
        </p:spPr>
        <p:txBody>
          <a:bodyPr/>
          <a:lstStyle/>
          <a:p>
            <a:r>
              <a:rPr lang="en-GB" sz="2000" dirty="0">
                <a:solidFill>
                  <a:schemeClr val="tx1"/>
                </a:solidFill>
              </a:rPr>
              <a:t>Fournier’s Gangrene and SGLT2i</a:t>
            </a:r>
            <a:br>
              <a:rPr lang="en-GB" sz="2000" dirty="0">
                <a:solidFill>
                  <a:schemeClr val="tx1"/>
                </a:solidFill>
              </a:rPr>
            </a:br>
            <a:br>
              <a:rPr lang="en-GB" sz="2000" dirty="0">
                <a:solidFill>
                  <a:schemeClr val="tx1"/>
                </a:solidFill>
              </a:rPr>
            </a:br>
            <a:r>
              <a:rPr lang="en-GB" sz="2000" dirty="0">
                <a:solidFill>
                  <a:schemeClr val="tx1"/>
                </a:solidFill>
              </a:rPr>
              <a:t>Necrotising </a:t>
            </a:r>
            <a:r>
              <a:rPr lang="en-GB" sz="2000" dirty="0" err="1">
                <a:solidFill>
                  <a:schemeClr val="tx1"/>
                </a:solidFill>
              </a:rPr>
              <a:t>fascititis</a:t>
            </a:r>
            <a:r>
              <a:rPr lang="en-GB" sz="2000" dirty="0">
                <a:solidFill>
                  <a:schemeClr val="tx1"/>
                </a:solidFill>
              </a:rPr>
              <a:t> of the perineum and genitalia which is life-threatening and was subject to a 2019 MHRA alert</a:t>
            </a:r>
            <a:br>
              <a:rPr lang="en-GB" sz="2000" dirty="0">
                <a:solidFill>
                  <a:schemeClr val="tx1"/>
                </a:solidFill>
              </a:rPr>
            </a:br>
            <a:br>
              <a:rPr lang="en-GB" sz="2000" dirty="0">
                <a:solidFill>
                  <a:schemeClr val="tx1"/>
                </a:solidFill>
              </a:rPr>
            </a:br>
            <a:r>
              <a:rPr lang="en-GB" sz="2000" dirty="0">
                <a:solidFill>
                  <a:schemeClr val="tx1"/>
                </a:solidFill>
              </a:rPr>
              <a:t>It is an association with SGLT2i rather than causation and Type 2 diabetes is a risk factor</a:t>
            </a:r>
            <a:br>
              <a:rPr lang="en-GB" sz="2000" dirty="0">
                <a:solidFill>
                  <a:schemeClr val="tx1"/>
                </a:solidFill>
              </a:rPr>
            </a:br>
            <a:br>
              <a:rPr lang="en-GB" sz="2000" dirty="0">
                <a:solidFill>
                  <a:schemeClr val="tx1"/>
                </a:solidFill>
              </a:rPr>
            </a:br>
            <a:r>
              <a:rPr lang="en-GB" sz="2000" dirty="0">
                <a:solidFill>
                  <a:schemeClr val="tx1"/>
                </a:solidFill>
              </a:rPr>
              <a:t>Extremely rare and affect 1 in 100,000 patients per year </a:t>
            </a:r>
            <a:br>
              <a:rPr lang="en-GB" sz="2000" dirty="0">
                <a:solidFill>
                  <a:schemeClr val="tx1"/>
                </a:solidFill>
              </a:rPr>
            </a:br>
            <a:br>
              <a:rPr lang="en-GB" sz="2000" dirty="0">
                <a:solidFill>
                  <a:schemeClr val="tx1"/>
                </a:solidFill>
              </a:rPr>
            </a:br>
            <a:r>
              <a:rPr lang="en-GB" sz="2000" dirty="0">
                <a:solidFill>
                  <a:schemeClr val="tx1"/>
                </a:solidFill>
              </a:rPr>
              <a:t>If severe pain, tenderness, redness, swelling in the genital area and a temperature and </a:t>
            </a:r>
            <a:r>
              <a:rPr lang="en-GB" sz="2000" dirty="0" err="1">
                <a:solidFill>
                  <a:schemeClr val="tx1"/>
                </a:solidFill>
              </a:rPr>
              <a:t>tireness</a:t>
            </a:r>
            <a:r>
              <a:rPr lang="en-GB" sz="2000" dirty="0">
                <a:solidFill>
                  <a:schemeClr val="tx1"/>
                </a:solidFill>
              </a:rPr>
              <a:t> needs urgent referral to hospital</a:t>
            </a:r>
          </a:p>
        </p:txBody>
      </p:sp>
    </p:spTree>
    <p:extLst>
      <p:ext uri="{BB962C8B-B14F-4D97-AF65-F5344CB8AC3E}">
        <p14:creationId xmlns:p14="http://schemas.microsoft.com/office/powerpoint/2010/main" val="377031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44" y="3121890"/>
            <a:ext cx="8700655" cy="3223491"/>
          </a:xfrm>
        </p:spPr>
        <p:txBody>
          <a:bodyPr/>
          <a:lstStyle/>
          <a:p>
            <a:r>
              <a:rPr lang="en-GB" sz="2000" dirty="0">
                <a:solidFill>
                  <a:schemeClr val="tx1"/>
                </a:solidFill>
              </a:rPr>
              <a:t>Diabetic Ketoacidosis (DKA) and SGLT2i</a:t>
            </a:r>
            <a:br>
              <a:rPr lang="en-GB" sz="2000" dirty="0">
                <a:solidFill>
                  <a:schemeClr val="tx1"/>
                </a:solidFill>
              </a:rPr>
            </a:br>
            <a:br>
              <a:rPr lang="en-GB" sz="2000" dirty="0">
                <a:solidFill>
                  <a:schemeClr val="tx1"/>
                </a:solidFill>
              </a:rPr>
            </a:br>
            <a:r>
              <a:rPr lang="en-GB" sz="2000" dirty="0">
                <a:solidFill>
                  <a:schemeClr val="tx1"/>
                </a:solidFill>
              </a:rPr>
              <a:t>All </a:t>
            </a:r>
            <a:r>
              <a:rPr lang="en-GB" sz="2000" dirty="0" err="1">
                <a:solidFill>
                  <a:schemeClr val="tx1"/>
                </a:solidFill>
              </a:rPr>
              <a:t>flozins</a:t>
            </a:r>
            <a:r>
              <a:rPr lang="en-GB" sz="2000" dirty="0">
                <a:solidFill>
                  <a:schemeClr val="tx1"/>
                </a:solidFill>
              </a:rPr>
              <a:t> are contra-indicated in Type 1 diabetes </a:t>
            </a:r>
            <a:br>
              <a:rPr lang="en-GB" sz="2000" dirty="0">
                <a:solidFill>
                  <a:schemeClr val="tx1"/>
                </a:solidFill>
              </a:rPr>
            </a:br>
            <a:br>
              <a:rPr lang="en-GB" sz="2000" dirty="0">
                <a:solidFill>
                  <a:schemeClr val="tx1"/>
                </a:solidFill>
              </a:rPr>
            </a:br>
            <a:r>
              <a:rPr lang="en-GB" sz="2000" dirty="0">
                <a:solidFill>
                  <a:schemeClr val="tx1"/>
                </a:solidFill>
              </a:rPr>
              <a:t>Incidence – 1 patient per 500 per year with 75% of cases 6 months after starting </a:t>
            </a:r>
            <a:br>
              <a:rPr lang="en-GB" sz="2000" dirty="0">
                <a:solidFill>
                  <a:schemeClr val="tx1"/>
                </a:solidFill>
              </a:rPr>
            </a:br>
            <a:br>
              <a:rPr lang="en-GB" sz="2000" dirty="0">
                <a:solidFill>
                  <a:schemeClr val="tx1"/>
                </a:solidFill>
              </a:rPr>
            </a:br>
            <a:r>
              <a:rPr lang="en-GB" sz="2000" dirty="0">
                <a:solidFill>
                  <a:schemeClr val="tx1"/>
                </a:solidFill>
              </a:rPr>
              <a:t>Symptoms of DKA – excessive thirst and urination, nausea and vomiting, abdominal pain, difficulty breathing, ‘pear drop’ scent to breath</a:t>
            </a:r>
            <a:br>
              <a:rPr lang="en-GB" sz="2000" dirty="0">
                <a:solidFill>
                  <a:schemeClr val="tx1"/>
                </a:solidFill>
              </a:rPr>
            </a:br>
            <a:br>
              <a:rPr lang="en-GB" sz="2000" dirty="0">
                <a:solidFill>
                  <a:schemeClr val="tx1"/>
                </a:solidFill>
              </a:rPr>
            </a:br>
            <a:r>
              <a:rPr lang="en-GB" sz="2000" dirty="0">
                <a:solidFill>
                  <a:schemeClr val="tx1"/>
                </a:solidFill>
              </a:rPr>
              <a:t>33% of cases happen with </a:t>
            </a:r>
            <a:r>
              <a:rPr lang="en-GB" sz="2000" dirty="0" err="1">
                <a:solidFill>
                  <a:schemeClr val="tx1"/>
                </a:solidFill>
              </a:rPr>
              <a:t>mildy</a:t>
            </a:r>
            <a:r>
              <a:rPr lang="en-GB" sz="2000" dirty="0">
                <a:solidFill>
                  <a:schemeClr val="tx1"/>
                </a:solidFill>
              </a:rPr>
              <a:t> increased blood glucose (&lt;14) which can delay diagnosis</a:t>
            </a:r>
            <a:br>
              <a:rPr lang="en-GB" sz="2000" dirty="0">
                <a:solidFill>
                  <a:schemeClr val="tx1"/>
                </a:solidFill>
              </a:rPr>
            </a:br>
            <a:br>
              <a:rPr lang="en-GB" sz="2000" dirty="0">
                <a:solidFill>
                  <a:schemeClr val="tx1"/>
                </a:solidFill>
              </a:rPr>
            </a:br>
            <a:br>
              <a:rPr lang="en-GB" sz="2000" dirty="0">
                <a:solidFill>
                  <a:schemeClr val="tx1"/>
                </a:solidFill>
              </a:rPr>
            </a:br>
            <a:endParaRPr lang="en-GB" sz="2000" dirty="0">
              <a:solidFill>
                <a:schemeClr val="tx1"/>
              </a:solidFill>
            </a:endParaRPr>
          </a:p>
        </p:txBody>
      </p:sp>
    </p:spTree>
    <p:extLst>
      <p:ext uri="{BB962C8B-B14F-4D97-AF65-F5344CB8AC3E}">
        <p14:creationId xmlns:p14="http://schemas.microsoft.com/office/powerpoint/2010/main" val="2316323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7c68bb3-4c31-4cbd-a364-b188b67ccaf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B8B098AE21844CB4A43F8949828049" ma:contentTypeVersion="10" ma:contentTypeDescription="Create a new document." ma:contentTypeScope="" ma:versionID="2b1f205b4a1f807b5c6d34630ffba496">
  <xsd:schema xmlns:xsd="http://www.w3.org/2001/XMLSchema" xmlns:xs="http://www.w3.org/2001/XMLSchema" xmlns:p="http://schemas.microsoft.com/office/2006/metadata/properties" xmlns:ns3="97c68bb3-4c31-4cbd-a364-b188b67ccaf0" targetNamespace="http://schemas.microsoft.com/office/2006/metadata/properties" ma:root="true" ma:fieldsID="31d25db77b08dca089fed4ec66e7c4a3" ns3:_="">
    <xsd:import namespace="97c68bb3-4c31-4cbd-a364-b188b67ccaf0"/>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68bb3-4c31-4cbd-a364-b188b67ccaf0"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0FF28-DD1F-49C2-A44D-59BE724C4DCB}">
  <ds:schemaRefs>
    <ds:schemaRef ds:uri="http://schemas.microsoft.com/sharepoint/v3/contenttype/forms"/>
  </ds:schemaRefs>
</ds:datastoreItem>
</file>

<file path=customXml/itemProps2.xml><?xml version="1.0" encoding="utf-8"?>
<ds:datastoreItem xmlns:ds="http://schemas.openxmlformats.org/officeDocument/2006/customXml" ds:itemID="{F640A74B-7A2A-41F9-99D9-726DA9CC9755}">
  <ds:schemaRefs>
    <ds:schemaRef ds:uri="http://purl.org/dc/terms/"/>
    <ds:schemaRef ds:uri="http://schemas.microsoft.com/office/2006/documentManagement/types"/>
    <ds:schemaRef ds:uri="97c68bb3-4c31-4cbd-a364-b188b67ccaf0"/>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866DA6-4123-4359-BE48-783C49DA0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68bb3-4c31-4cbd-a364-b188b67cc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303</TotalTime>
  <Words>1160</Words>
  <Application>Microsoft Office PowerPoint</Application>
  <PresentationFormat>Widescreen</PresentationFormat>
  <Paragraphs>18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 Boardroom</vt:lpstr>
      <vt:lpstr>Safety of prescribing in general practice</vt:lpstr>
      <vt:lpstr> How can pharmacy technicians impact and improve medication safety in general practice?   </vt:lpstr>
      <vt:lpstr>Metformin and renal function Stop if GFR is less than 30, reduce dose to no more than 1g daily if GFR 30-44 CQC searches – medication monitoring – run monthly and flag up to diabetes lead </vt:lpstr>
      <vt:lpstr>PowerPoint Presentation</vt:lpstr>
      <vt:lpstr>Sick Day Rules- SADMAN SGLTl2i – flozins – dapa/empa/cana Acei – prils   Diuretics Metformin Arb’s - sartans Nsaids</vt:lpstr>
      <vt:lpstr>If on any of the SADMAN drugs and have vomiting/and or diarrhoea then advise the person to:  -stop taking them as you are at risk of dehydration  - re-start when you are able to eat and drink normally for 1-2 days  - stay hydrated by drinking plenty of unsweetened drinks and eat little and often  This advise will help them avoid Acute Kidney Injury (AKI) and potential admission to hospital.   </vt:lpstr>
      <vt:lpstr>What is AKI?  Sudden deterioration in kidney function caused by dehydration, sepsis or heart attack.  Impact of AKI – from UK Kidney Association (UKKA) 2023 report  - 11,067 people per million within Coventry and Warwickshire  - 100,000 deaths in UK  - 32% occurred in people who were not in hospital at the time of the AKI   - Median length of stay was 11 days   </vt:lpstr>
      <vt:lpstr>Fournier’s Gangrene and SGLT2i  Necrotising fascititis of the perineum and genitalia which is life-threatening and was subject to a 2019 MHRA alert  It is an association with SGLT2i rather than causation and Type 2 diabetes is a risk factor  Extremely rare and affect 1 in 100,000 patients per year   If severe pain, tenderness, redness, swelling in the genital area and a temperature and tireness needs urgent referral to hospital</vt:lpstr>
      <vt:lpstr>Diabetic Ketoacidosis (DKA) and SGLT2i  All flozins are contra-indicated in Type 1 diabetes   Incidence – 1 patient per 500 per year with 75% of cases 6 months after starting   Symptoms of DKA – excessive thirst and urination, nausea and vomiting, abdominal pain, difficulty breathing, ‘pear drop’ scent to breath  33% of cases happen with mildy increased blood glucose (&lt;14) which can delay diagnosis   </vt:lpstr>
      <vt:lpstr>Who should we avoid prescribing SGLT2i for?  - past history of DKA   - eating disorder or very low carb carb (ketogenic diet)  - excessive alcohol consumption of intra-venous drug users  - pregnant, breastfeeding or of child-bearing age without contraception  - acutely unwell  - GFR lower than current licensing for the drug</vt:lpstr>
      <vt:lpstr> Patients on both GLP-1‘s and DPP4 (gliptins) - search was created for patients on both and gliptin was stopped if obvious also on a GLP-1 </vt:lpstr>
      <vt:lpstr>Insulin safety   Access to blood glucose testing strips if on insulin or gliclazide   Prescibe by brand name – use G/T switch and ask patient what brand they use  DVLA guidance – need to test before a journey and be ‘5 to drive’ and  test every 2 hours if on a long journey   If symptoms of a hypo while driving need to pull over to a safe location, move to passenger seat and take keys out of car   Bring blood glucose testing kit and both rapid acting glucose and long acting carbohydrates such as biscuits  </vt:lpstr>
      <vt:lpstr>Storage   Check storing at 2-8 degrees and not near back of fridge where it could get frozen  In-use vial – 28 days at room temperature (below 25 degrees) – consider adding date taken out of fridge  Are they using a new needle each time they  inject?   Disposal – have they got a sharpsafe/sharpsguard yellow box? </vt:lpstr>
      <vt:lpstr>PowerPoint Presentation</vt:lpstr>
      <vt:lpstr>Lipohypertrophy  Occurs when a person injects insulin or another injectable into the same site too many times. Also includes people who use insulin pumps and use the same cannula insertion site.   An abnormal accumulation of fat which causes a delay in the absorption of insulin meaning it is not effective   Ask the person if they have any lumps where they inject? If so refer on to your diabetes specialist</vt:lpstr>
      <vt:lpstr>PowerPoint Presentation</vt:lpstr>
      <vt:lpstr> GLP’1’s and contraception  FSRH published guidance on 7th February 2025 and produced a patient information leaflet  - use contraception while on GLP-1’s - if using Mounjaro (tirzepatide) and oral contraception switch to a non-oral method, or add a barrier method for 4 weeks after starting and for 4 weeks after each dose increase - if side effects of severe vomiting and diarrhoea follow FSRH advice  </vt:lpstr>
      <vt:lpstr>PowerPoint Presentation</vt:lpstr>
      <vt:lpstr>GLP-1’s and HRT  British Menopause Society (BMS) guidance on HRT and GLP-1 released 16th April 2025  Due to delay in gastric emptying and reduction in absorption of oral medications and potential for reduced endometrial protection Progesterone – consider changing to Mirena/equivalent or increasing dose for 4 weeks on initiation and at each dose increase Off label use of vaginal progesterone </vt:lpstr>
      <vt:lpstr>PowerPoint Presentation</vt:lpstr>
      <vt:lpstr>National Diabetes Audit as a tool to understand and improve monitoring  - open access, no log in required, core audit, diabetes in pregnancy,footcare, gestational diabetes  -you can look at the figures for your practice and consider how to improve response rates for the 8 KCP’s (Key Care Processes) – BP, weight/BMI, HbA1c, cholesterol, uACR, foot checks, smoking status, U&amp;E’s</vt:lpstr>
      <vt:lpstr>PowerPoint Presentation</vt:lpstr>
      <vt:lpstr>PowerPoint Presentation</vt:lpstr>
      <vt:lpstr>Project for Improving Diabetes Care   - birthday month review process and a letter is sent inviting the person living with diabetes for a review - if no response a 2nd letter is sent a month later - audit of non-responders from Jan to Mar 2025  - 40 patients had not responded to the 2 letters sent out - I called and if no answer sent a text/email if available and was able to book approx. 40% into the required appointments - ran a search for those coded as housebound and with Type 2 diabetes and have arranged a home visit for 7 people in the next 2 months</vt:lpstr>
    </vt:vector>
  </TitlesOfParts>
  <Company>SWFT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of prescribing in general practice</dc:title>
  <dc:creator>Wiles Sandra (5PM) Bidford HC</dc:creator>
  <cp:lastModifiedBy>TOWERS, Donna (COVENTRY &amp; RUGBY GP ALLIANCE LIMITED)</cp:lastModifiedBy>
  <cp:revision>32</cp:revision>
  <dcterms:created xsi:type="dcterms:W3CDTF">2025-05-29T14:48:20Z</dcterms:created>
  <dcterms:modified xsi:type="dcterms:W3CDTF">2025-06-09T17:18:13Z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0x010100E4B8B098AE21844CB4A43F8949828049</vt:lpwstr>
  </property>
</Properties>
</file>