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22" r:id="rId3"/>
    <p:sldId id="340" r:id="rId4"/>
    <p:sldId id="359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23" r:id="rId13"/>
    <p:sldId id="341" r:id="rId14"/>
    <p:sldId id="347" r:id="rId15"/>
    <p:sldId id="325" r:id="rId16"/>
    <p:sldId id="336" r:id="rId17"/>
    <p:sldId id="326" r:id="rId18"/>
    <p:sldId id="328" r:id="rId19"/>
    <p:sldId id="329" r:id="rId20"/>
    <p:sldId id="327" r:id="rId21"/>
    <p:sldId id="345" r:id="rId22"/>
    <p:sldId id="344" r:id="rId23"/>
    <p:sldId id="343" r:id="rId24"/>
    <p:sldId id="342" r:id="rId25"/>
    <p:sldId id="346" r:id="rId26"/>
    <p:sldId id="339" r:id="rId27"/>
    <p:sldId id="337" r:id="rId28"/>
    <p:sldId id="358" r:id="rId29"/>
    <p:sldId id="360" r:id="rId30"/>
    <p:sldId id="361" r:id="rId31"/>
    <p:sldId id="362" r:id="rId32"/>
    <p:sldId id="363" r:id="rId33"/>
    <p:sldId id="364" r:id="rId34"/>
    <p:sldId id="365" r:id="rId35"/>
    <p:sldId id="28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67DA04-4EA8-4D76-A656-4038A431E4E1}">
          <p14:sldIdLst>
            <p14:sldId id="256"/>
            <p14:sldId id="322"/>
            <p14:sldId id="340"/>
            <p14:sldId id="359"/>
            <p14:sldId id="351"/>
            <p14:sldId id="352"/>
            <p14:sldId id="353"/>
            <p14:sldId id="354"/>
            <p14:sldId id="355"/>
            <p14:sldId id="356"/>
            <p14:sldId id="357"/>
            <p14:sldId id="323"/>
            <p14:sldId id="341"/>
            <p14:sldId id="347"/>
            <p14:sldId id="325"/>
            <p14:sldId id="336"/>
            <p14:sldId id="326"/>
            <p14:sldId id="328"/>
            <p14:sldId id="329"/>
            <p14:sldId id="327"/>
            <p14:sldId id="345"/>
            <p14:sldId id="344"/>
            <p14:sldId id="343"/>
            <p14:sldId id="342"/>
            <p14:sldId id="346"/>
            <p14:sldId id="339"/>
            <p14:sldId id="337"/>
            <p14:sldId id="358"/>
            <p14:sldId id="360"/>
            <p14:sldId id="361"/>
            <p14:sldId id="362"/>
            <p14:sldId id="363"/>
            <p14:sldId id="364"/>
            <p14:sldId id="365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9CB417-67D9-5540-BECA-F91D4D4B7058}" name="CRONIN, Jennifer (NHS COVENTRY AND WARWICKSHIRE ICB - B2M3M)" initials="JC" userId="S::jennifer.cronin@nhs.net::1a8be027-c49b-49b7-bf5f-ea7f1192dfff" providerId="AD"/>
  <p188:author id="{29F6813B-ACF9-0F7E-21DF-3F28C27B5DEA}" name="CHUNARA, Fazila (NHS COVENTRY AND WARWICKSHIRE ICB - B2M3M)" initials="FC" userId="S::fazila.chunara@nhs.net::8f2bdf5e-34db-4c7c-9c1e-98e7fbbac21b" providerId="AD"/>
  <p188:author id="{77C15852-F6E7-1B44-2F08-677EA991A958}" name="Chunara Fazila (B2M3M) Coventry &amp; Warwickshire ICB" initials="CF(C&amp;WI" userId="S::Fazila.Chunara@CWITC.onmicrosoft.com::ce9c1fb7-e69a-40e8-a721-0ee5f3947a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85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 autoAdjust="0"/>
  </p:normalViewPr>
  <p:slideViewPr>
    <p:cSldViewPr snapToGrid="0" showGuides="1">
      <p:cViewPr varScale="1">
        <p:scale>
          <a:sx n="108" d="100"/>
          <a:sy n="108" d="100"/>
        </p:scale>
        <p:origin x="67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A0B95-261C-46EC-97E8-D316E19A5B8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79377-499B-4D6C-A71E-F8BC7C7A9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79377-499B-4D6C-A71E-F8BC7C7A9C7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29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Important that patient knows purpose of testing and what to do with results.</a:t>
            </a:r>
          </a:p>
          <a:p>
            <a:r>
              <a:rPr lang="en-GB" dirty="0"/>
              <a:t>When to test – T2DM, usually before meals, or 2 hours after meals – sugars should have returned to target range.</a:t>
            </a:r>
          </a:p>
          <a:p>
            <a:r>
              <a:rPr lang="en-GB" dirty="0"/>
              <a:t>Test more frequently when unwell.</a:t>
            </a:r>
          </a:p>
          <a:p>
            <a:r>
              <a:rPr lang="en-GB" dirty="0"/>
              <a:t>Target range – may need to be individualised</a:t>
            </a:r>
          </a:p>
          <a:p>
            <a:r>
              <a:rPr lang="en-GB" dirty="0"/>
              <a:t>Document readings on an app or in a book and bring them to diabetes review</a:t>
            </a:r>
          </a:p>
          <a:p>
            <a:r>
              <a:rPr lang="en-GB" dirty="0"/>
              <a:t>If recurrent hypo or hyper seek advice</a:t>
            </a:r>
          </a:p>
          <a:p>
            <a:r>
              <a:rPr lang="en-GB" dirty="0"/>
              <a:t>Wash hands before test, new lancet for each test</a:t>
            </a:r>
          </a:p>
          <a:p>
            <a:r>
              <a:rPr lang="en-GB" dirty="0"/>
              <a:t>Sharps 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79377-499B-4D6C-A71E-F8BC7C7A9C7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780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Ketone bodies (acetoacetate and 𝜷β-hydroxybutyrate) are produced in the liver from the breakdown of fatty acids as a source of energy during fasting, exercise and insulin-deficient states, e.g. in intercurrent illness in people with diabetes. The presence of ketones in urine or blood may signify a risk of diabetic ketoacidosis (DKA).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79377-499B-4D6C-A71E-F8BC7C7A9C7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610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111478"/>
                </a:solidFill>
                <a:effectLst/>
                <a:latin typeface="Helvetica Neue"/>
              </a:rPr>
              <a:t>Don’t use wet wipes as the glycerine in them can affect the test result. Make sure your hands are warm so it’s easier to get blood and won’t hurt as much.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79377-499B-4D6C-A71E-F8BC7C7A9C7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124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Mention that those on CGM should still get a meter and some test strips infrequently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79377-499B-4D6C-A71E-F8BC7C7A9C7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823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Also mention insulin guidelines</a:t>
            </a:r>
          </a:p>
          <a:p>
            <a:r>
              <a:rPr lang="en-GB" dirty="0"/>
              <a:t>Guidance found at APC CG014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79377-499B-4D6C-A71E-F8BC7C7A9C7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524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Also mention insulin guidelines</a:t>
            </a:r>
          </a:p>
          <a:p>
            <a:r>
              <a:rPr lang="en-GB" dirty="0"/>
              <a:t>Guidance found at APC CG042 and also mentioned in diabetes treatment algorithm at CG014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79377-499B-4D6C-A71E-F8BC7C7A9C7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410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Also mention insulin guidelines</a:t>
            </a:r>
          </a:p>
          <a:p>
            <a:r>
              <a:rPr lang="en-GB" dirty="0"/>
              <a:t>Guidance found at APC CG014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79377-499B-4D6C-A71E-F8BC7C7A9C7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250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SGLT2i leaflet includes advice on DKA and Fournier’s gangrene so may help with CQC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79377-499B-4D6C-A71E-F8BC7C7A9C7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63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GIP - </a:t>
            </a:r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glucose-dependent insulinotropic polypeptide</a:t>
            </a:r>
          </a:p>
          <a:p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GLP - glucagon-like peptide-1 receptor agonist</a:t>
            </a:r>
          </a:p>
          <a:p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Be aware of possible delayed absorption of other medications due to delayed gastric emptying </a:t>
            </a:r>
            <a:r>
              <a:rPr lang="en-GB" b="0" i="0" dirty="0" err="1">
                <a:solidFill>
                  <a:srgbClr val="0E0E0E"/>
                </a:solidFill>
                <a:effectLst/>
                <a:latin typeface="Inter"/>
              </a:rPr>
              <a:t>esp</a:t>
            </a:r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 those that require rapid onset of action. Monitor where possible especially during initiation and following any dose changes. </a:t>
            </a:r>
          </a:p>
          <a:p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2 indications with certain criteria in place </a:t>
            </a:r>
            <a:r>
              <a:rPr lang="en-GB" b="0" i="0" dirty="0" err="1">
                <a:solidFill>
                  <a:srgbClr val="0E0E0E"/>
                </a:solidFill>
                <a:effectLst/>
                <a:latin typeface="Inter"/>
              </a:rPr>
              <a:t>eg</a:t>
            </a:r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 certain BMI/alongside physical exercise and calorie counting diet. </a:t>
            </a:r>
          </a:p>
          <a:p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Formulary status is specialist advised therefore can be recommended by specialist and primary care asked to prescribe. </a:t>
            </a:r>
          </a:p>
          <a:p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Currently with CWICB, only approved for treatment of T2DM and not for weight management. </a:t>
            </a:r>
          </a:p>
          <a:p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Some of the different GLP-1’s will have different numbers of doses per pen, so always double check with BNF/SPC if unsure.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79377-499B-4D6C-A71E-F8BC7C7A9C7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86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NHSE – all needles should be &lt;£5 per 100</a:t>
            </a:r>
          </a:p>
          <a:p>
            <a:r>
              <a:rPr lang="en-GB" dirty="0"/>
              <a:t>Importance of appropriate needle length and reinforcing injection technique at review. Ask about/ check for </a:t>
            </a:r>
            <a:r>
              <a:rPr lang="en-GB" dirty="0" err="1"/>
              <a:t>lipos</a:t>
            </a:r>
            <a:r>
              <a:rPr lang="en-GB" dirty="0"/>
              <a:t>. New needle for every injection.</a:t>
            </a:r>
          </a:p>
          <a:p>
            <a:r>
              <a:rPr lang="en-GB" dirty="0" err="1"/>
              <a:t>Sharpsafe</a:t>
            </a:r>
            <a:r>
              <a:rPr lang="en-GB" dirty="0"/>
              <a:t> devices generally for paediatrics and patients under the care of district nursing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79377-499B-4D6C-A71E-F8BC7C7A9C7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88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Run through blood glucose vs glucose and ketone meters</a:t>
            </a:r>
          </a:p>
          <a:p>
            <a:r>
              <a:rPr lang="en-GB" dirty="0"/>
              <a:t>Industry switches</a:t>
            </a:r>
          </a:p>
          <a:p>
            <a:r>
              <a:rPr lang="en-GB" dirty="0"/>
              <a:t>Current status of FP10 CGM</a:t>
            </a:r>
          </a:p>
          <a:p>
            <a:r>
              <a:rPr lang="en-GB" dirty="0"/>
              <a:t>Back up meter with CGM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79377-499B-4D6C-A71E-F8BC7C7A9C7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440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Preferred list disclaimer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79377-499B-4D6C-A71E-F8BC7C7A9C7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15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690626-8A4D-4928-9AC8-3A464B1B333F}"/>
              </a:ext>
            </a:extLst>
          </p:cNvPr>
          <p:cNvSpPr/>
          <p:nvPr userDrawn="1"/>
        </p:nvSpPr>
        <p:spPr>
          <a:xfrm>
            <a:off x="8238836" y="0"/>
            <a:ext cx="3953164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3A57C-4463-4135-8109-38D3B1D82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0" y="749819"/>
            <a:ext cx="4498109" cy="2387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16FBB-C98B-414B-B8A4-B72290461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490" y="3137419"/>
            <a:ext cx="9144000" cy="1655762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GB" sz="1600" kern="1200" dirty="0">
                <a:solidFill>
                  <a:srgbClr val="005E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3C92BB-18DF-47C8-BE67-5345AE5450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8556"/>
          <a:stretch/>
        </p:blipFill>
        <p:spPr>
          <a:xfrm>
            <a:off x="10215418" y="209427"/>
            <a:ext cx="1593883" cy="88023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09EA219-850C-4BF8-BA2F-6BBBF3709ED1}"/>
              </a:ext>
            </a:extLst>
          </p:cNvPr>
          <p:cNvSpPr/>
          <p:nvPr userDrawn="1"/>
        </p:nvSpPr>
        <p:spPr>
          <a:xfrm>
            <a:off x="6908972" y="1874663"/>
            <a:ext cx="5837035" cy="5837035"/>
          </a:xfrm>
          <a:prstGeom prst="ellipse">
            <a:avLst/>
          </a:prstGeom>
          <a:noFill/>
          <a:ln w="508000">
            <a:solidFill>
              <a:srgbClr val="DA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D24AFE-A966-4224-8FB1-4ACDDDAB6F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82237" y="1405924"/>
            <a:ext cx="6341009" cy="568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6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BF6771-B17A-455A-B360-DD4011DE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73F36-81EE-4B32-9722-2A82EEEE9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32E40-939F-4680-B1E0-1F0DC302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14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BF6771-B17A-455A-B360-DD4011DE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73F36-81EE-4B32-9722-2A82EEEE9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32E40-939F-4680-B1E0-1F0DC302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5D16A4-4AE5-4AB5-953C-E7955D0B8E67}"/>
              </a:ext>
            </a:extLst>
          </p:cNvPr>
          <p:cNvSpPr/>
          <p:nvPr userDrawn="1"/>
        </p:nvSpPr>
        <p:spPr>
          <a:xfrm>
            <a:off x="8153400" y="0"/>
            <a:ext cx="4038600" cy="1539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561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DA33-F3E9-47C4-B0C8-F15C8CB0F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BF7C1-EC0D-4484-BC73-8B0529C28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3D075-6A5B-43D3-BA3E-4944527B7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D80B0-BA18-4E57-AA68-61318BD3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E3FAC-082B-44D7-98B5-82CF757C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AEAD7-0F38-48F0-B249-2E82184D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69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49F7-0232-4A2B-A128-D45FE52B2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B6FCB7-9884-4F4F-A561-554488C91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C12C-A255-4982-B7DF-73BC1DF78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59473-EA75-45A9-A2C0-BA76AE64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3EABE-22E2-47EF-8534-72CE603B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38B59-9D67-4A45-A2A9-E59D7775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384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53F37-4E15-4B72-AD05-507A9E9A6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5349D-0A63-4460-8226-1D88486CA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605D6-754C-4917-8567-10ABF29CA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E33A0-40F0-40D9-9C12-9E22A435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31509-654A-48BE-9FBD-F25103A5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07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694AE0-72C2-4506-B71A-D4CC1FC2B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75A3E-E854-46E9-A601-1B0949138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B8EA4-CB13-49FE-9E57-8C8CE44DE7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FB8BE-C013-413C-8E58-D3384A5BE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CB68F-9E50-4309-8EC5-C47647EA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8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ty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6E285E-25F9-4E93-850D-ED3DF04862A3}"/>
              </a:ext>
            </a:extLst>
          </p:cNvPr>
          <p:cNvSpPr/>
          <p:nvPr userDrawn="1"/>
        </p:nvSpPr>
        <p:spPr>
          <a:xfrm>
            <a:off x="8238836" y="0"/>
            <a:ext cx="3953164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93CA73-C39B-47FC-80DB-B8DFDD6F6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0" y="749819"/>
            <a:ext cx="4498109" cy="2387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85CD8B-5B7B-4603-8BAF-FD32395E8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490" y="3137419"/>
            <a:ext cx="9144000" cy="1655762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GB" sz="1600" kern="1200" dirty="0">
                <a:solidFill>
                  <a:srgbClr val="005E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79556-758D-489E-B217-2CCDD28C37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261"/>
          <a:stretch/>
        </p:blipFill>
        <p:spPr>
          <a:xfrm>
            <a:off x="10215418" y="209427"/>
            <a:ext cx="1593883" cy="87261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1EC9BDB-4356-4353-A689-009C0BF81167}"/>
              </a:ext>
            </a:extLst>
          </p:cNvPr>
          <p:cNvSpPr/>
          <p:nvPr userDrawn="1"/>
        </p:nvSpPr>
        <p:spPr>
          <a:xfrm>
            <a:off x="6908972" y="1874663"/>
            <a:ext cx="5837035" cy="5837035"/>
          </a:xfrm>
          <a:prstGeom prst="ellipse">
            <a:avLst/>
          </a:prstGeom>
          <a:noFill/>
          <a:ln w="508000">
            <a:solidFill>
              <a:srgbClr val="DA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LEGO, toy, vector graphics&#10;&#10;Description automatically generated">
            <a:extLst>
              <a:ext uri="{FF2B5EF4-FFF2-40B4-BE49-F238E27FC236}">
                <a16:creationId xmlns:a16="http://schemas.microsoft.com/office/drawing/2014/main" id="{5199892D-A5A5-4D72-9971-AFB806C9FD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22671" y="1320800"/>
            <a:ext cx="6253982" cy="560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ty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93CA73-C39B-47FC-80DB-B8DFDD6F6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0" y="749819"/>
            <a:ext cx="4498109" cy="2387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85CD8B-5B7B-4603-8BAF-FD32395E8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490" y="3137419"/>
            <a:ext cx="9144000" cy="1655762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GB" sz="1600" kern="1200" dirty="0">
                <a:solidFill>
                  <a:srgbClr val="005E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5D9C58-7F42-4B29-BD61-9BF7DC11E181}"/>
              </a:ext>
            </a:extLst>
          </p:cNvPr>
          <p:cNvGrpSpPr/>
          <p:nvPr userDrawn="1"/>
        </p:nvGrpSpPr>
        <p:grpSpPr>
          <a:xfrm>
            <a:off x="8238836" y="0"/>
            <a:ext cx="3953164" cy="1320800"/>
            <a:chOff x="8238836" y="0"/>
            <a:chExt cx="3953164" cy="1320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6E285E-25F9-4E93-850D-ED3DF04862A3}"/>
                </a:ext>
              </a:extLst>
            </p:cNvPr>
            <p:cNvSpPr/>
            <p:nvPr userDrawn="1"/>
          </p:nvSpPr>
          <p:spPr>
            <a:xfrm>
              <a:off x="8238836" y="0"/>
              <a:ext cx="3953164" cy="132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E79556-758D-489E-B217-2CCDD28C37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b="19261"/>
            <a:stretch/>
          </p:blipFill>
          <p:spPr>
            <a:xfrm>
              <a:off x="10215418" y="209427"/>
              <a:ext cx="1593883" cy="872613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41EC9BDB-4356-4353-A689-009C0BF81167}"/>
              </a:ext>
            </a:extLst>
          </p:cNvPr>
          <p:cNvSpPr/>
          <p:nvPr userDrawn="1"/>
        </p:nvSpPr>
        <p:spPr>
          <a:xfrm>
            <a:off x="6908972" y="1874663"/>
            <a:ext cx="5837035" cy="5837035"/>
          </a:xfrm>
          <a:prstGeom prst="ellipse">
            <a:avLst/>
          </a:prstGeom>
          <a:noFill/>
          <a:ln w="508000">
            <a:solidFill>
              <a:srgbClr val="DA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2BE239-1C65-4C77-9D1F-198503A050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691432" y="1437038"/>
            <a:ext cx="6657814" cy="578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4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D3745-5C57-41CA-AEE8-7738491BC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99C23-475C-4698-8C65-6BCCA1E2D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D49B0-0FF1-4523-A13F-36CFE95B2D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B8C3D-E2D1-438C-ACB1-F789854C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A9F2F-3ECA-4664-B136-F7BA3BA2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97EEA8-5635-4D7B-96D2-74CED55FFF03}"/>
              </a:ext>
            </a:extLst>
          </p:cNvPr>
          <p:cNvGrpSpPr/>
          <p:nvPr userDrawn="1"/>
        </p:nvGrpSpPr>
        <p:grpSpPr>
          <a:xfrm>
            <a:off x="8238836" y="0"/>
            <a:ext cx="3953164" cy="1320800"/>
            <a:chOff x="8238836" y="0"/>
            <a:chExt cx="3953164" cy="1320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125DE0-FEB8-4962-919C-BEF5273EE75A}"/>
                </a:ext>
              </a:extLst>
            </p:cNvPr>
            <p:cNvSpPr/>
            <p:nvPr userDrawn="1"/>
          </p:nvSpPr>
          <p:spPr>
            <a:xfrm>
              <a:off x="8238836" y="0"/>
              <a:ext cx="3953164" cy="132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F8D2CB6-961C-4F5C-8E6C-88B8BEC9FB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b="19261"/>
            <a:stretch/>
          </p:blipFill>
          <p:spPr>
            <a:xfrm>
              <a:off x="10215418" y="209427"/>
              <a:ext cx="1593883" cy="872613"/>
            </a:xfrm>
            <a:prstGeom prst="rect">
              <a:avLst/>
            </a:prstGeom>
          </p:spPr>
        </p:pic>
      </p:grp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9F575DC-2194-46D1-96FA-D6A214A163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614" b="50000"/>
          <a:stretch/>
        </p:blipFill>
        <p:spPr>
          <a:xfrm flipH="1">
            <a:off x="8812076" y="5316465"/>
            <a:ext cx="3379923" cy="154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3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D3745-5C57-41CA-AEE8-7738491BC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99C23-475C-4698-8C65-6BCCA1E2D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D49B0-0FF1-4523-A13F-36CFE95B2D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B8C3D-E2D1-438C-ACB1-F789854C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A9F2F-3ECA-4664-B136-F7BA3BA2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79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BC629-5CEF-4A5E-A752-22C8A951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7131D-EC64-4C3D-8F22-A5C689A52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8E18C-1593-41FB-AE83-AF7D9622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B8444-E27B-4729-8CB6-13C8D22C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206A3-5C18-4097-BA84-1BE64C396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12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51D75-79A7-4FD9-A709-7ABEEB6D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E82B3-8F13-48EB-8C9B-C84B92224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610DD-739B-42AA-89DA-C874E6835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B7FD9-4C90-41C6-9C5F-A99CE144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BF6BF-9B82-480C-A63F-7FB3CBEB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E11CE-F84D-402C-8E44-003FB1B2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93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719C2-5231-4CEC-9970-5FD2FC9A8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63F3A-14FC-4FBF-92D9-DB2905973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19383-40D5-4BA8-982A-7793A424E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9472D-F47D-4A87-AD77-9E3C34B1C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CC04EE-58DB-432E-BD31-C47BBA9D6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101685-F7D5-4D25-AEE4-C360E587F5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1148B-B4BD-4999-B1D1-E663DF735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22F8A5-6E4D-454F-8235-41F86297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63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0A686-F969-497C-BA24-C6848B71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DEBC8-7894-4029-BB76-9EECE1F0D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A7707-DAA1-43A0-9DA2-E11C62B39F78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9FFB48-5D2F-47B0-9934-55B78519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31171-6DE0-4888-B55A-6877E558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6ED11-6ADA-4443-BFB8-B5819B15A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3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6CD970-0026-4B81-83A8-AFFA9019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367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AC6E9-AE48-48DE-B83A-5BBBA5344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585416D-3D7E-485D-8B2A-91C7A6BC59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l="10583" t="56891"/>
          <a:stretch/>
        </p:blipFill>
        <p:spPr>
          <a:xfrm flipH="1">
            <a:off x="8610598" y="0"/>
            <a:ext cx="3581401" cy="1329099"/>
          </a:xfrm>
          <a:prstGeom prst="rect">
            <a:avLst/>
          </a:prstGeom>
        </p:spPr>
      </p:pic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9A48B04A-59EC-48C3-B46C-DCBEDBCC18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l="18431"/>
          <a:stretch/>
        </p:blipFill>
        <p:spPr>
          <a:xfrm>
            <a:off x="0" y="6212239"/>
            <a:ext cx="3654864" cy="659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18325-A0A4-4917-B775-B41DC154ABCC}"/>
              </a:ext>
            </a:extLst>
          </p:cNvPr>
          <p:cNvSpPr txBox="1"/>
          <p:nvPr userDrawn="1"/>
        </p:nvSpPr>
        <p:spPr>
          <a:xfrm>
            <a:off x="589363" y="6439112"/>
            <a:ext cx="2531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happyhealthylives.uk</a:t>
            </a:r>
          </a:p>
        </p:txBody>
      </p:sp>
    </p:spTree>
    <p:extLst>
      <p:ext uri="{BB962C8B-B14F-4D97-AF65-F5344CB8AC3E}">
        <p14:creationId xmlns:p14="http://schemas.microsoft.com/office/powerpoint/2010/main" val="138857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3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dirty="0" smtClean="0">
          <a:solidFill>
            <a:srgbClr val="425563"/>
          </a:solidFill>
          <a:latin typeface="Arial MT Medium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85D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85D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85D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85D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85D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covwarkformulary.nhs.uk/docs/chapter06/CG014-Type%202%20Diabetes%20Treatment%20Algorithm.pdf?UID=668210656202552113131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covwarkformulary.nhs.uk/docs/chapter06/CG042-Insulin%20Guidelines%20for%20Type1and%20Type2%20Diabetes%20Adults.pdf?UID=668210656202552113131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hyperlink" Target="https://www.covwarkformulary.nhs.uk/docs/chapter06/RD051-GLP1%20Receptor%20Agonist%20Medicines%20for%20Diabetes%20patient%20leaflet.pdf?UNLID=6682106562025521131944" TargetMode="External"/><Relationship Id="rId4" Type="http://schemas.openxmlformats.org/officeDocument/2006/relationships/hyperlink" Target="https://www.covwarkformulary.nhs.uk/docs/chapter06/RD050-SGLT2%20Inhibitor%20Medicines%20for%20Diabetes%20patient%20leaflet.pdf?UNLID=668210656202552113204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vwarkformulary.nhs.uk/chaptersSubDetails.asp?FormularySectionID=6&amp;SubSectionRef=06.01.02.03&amp;SubSectionID=C10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ovwarkformulary.nhs.uk/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vwarkformulary.nhs.uk/docs/chapter06/RD047-Needles%20for%20Diabetes%20Medicines.pdf?UNLID=6682106562025521132410" TargetMode="External"/><Relationship Id="rId3" Type="http://schemas.openxmlformats.org/officeDocument/2006/relationships/hyperlink" Target="https://www.covwarkformulary.nhs.uk/docs/chapter06/CG042-Insulin%20Guidelines%20for%20Type1and%20Type2%20Diabetes%20Adults.pdf?UID=6682106562025521131315" TargetMode="External"/><Relationship Id="rId7" Type="http://schemas.openxmlformats.org/officeDocument/2006/relationships/hyperlink" Target="https://www.covwarkformulary.nhs.uk/docs/chapter06/RD054-Medicines%20Safety%20Spotlight%20tirzepatide.pdf?UNLID=6682106562025521132221" TargetMode="External"/><Relationship Id="rId2" Type="http://schemas.openxmlformats.org/officeDocument/2006/relationships/hyperlink" Target="https://www.covwarkformulary.nhs.uk/docs/chapter06/CG014-Type%202%20Diabetes%20Treatment%20Algorithm.pdf?UID=6682106562025521131315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ovwarkformulary.nhs.uk/docs/chapter06/RD051-GLP1%20Receptor%20Agonist%20Medicines%20for%20Diabetes%20patient%20leaflet.pdf?UNLID=6682106562025521131944" TargetMode="External"/><Relationship Id="rId5" Type="http://schemas.openxmlformats.org/officeDocument/2006/relationships/hyperlink" Target="https://www.covwarkformulary.nhs.uk/docs/chapter06/RD050-SGLT2%20Inhibitor%20Medicines%20for%20Diabetes%20patient%20leaflet.pdf?UNLID=6682106562025521132046" TargetMode="External"/><Relationship Id="rId10" Type="http://schemas.openxmlformats.org/officeDocument/2006/relationships/hyperlink" Target="https://www.covwarkformulary.nhs.uk/docs/chapter06/RD003-Blood%20Glucose%20Self%20Monitoring%20guidelines.pdf?UNLID=6682106562025521132646" TargetMode="External"/><Relationship Id="rId4" Type="http://schemas.openxmlformats.org/officeDocument/2006/relationships/hyperlink" Target="https://www.covwarkformulary.nhs.uk/docs/chapter06/CG045-GP%20Prescribing%20Guide%20for%20Paediatric%20Patients%20with%20Type%201%20Diabetes.pdf?UNLID=1037620885202412109339&amp;UNLID=9279888722025528153434" TargetMode="External"/><Relationship Id="rId9" Type="http://schemas.openxmlformats.org/officeDocument/2006/relationships/hyperlink" Target="https://www.covwarkformulary.nhs.uk/docs/chapter06/RD024-CW%20Blood%20Glucose%20Testing%20Strips%20PPL.pdf?UNLID=6682106562025521132646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cronin@nhs.net" TargetMode="External"/><Relationship Id="rId2" Type="http://schemas.openxmlformats.org/officeDocument/2006/relationships/hyperlink" Target="mailto:fazila.chunara@nhs.net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BA09C-6B93-4514-9FEA-F0C3C6239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89" y="749819"/>
            <a:ext cx="8622435" cy="1126606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A92A5-C914-47BE-B09D-4DE3931D3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07" y="1520328"/>
            <a:ext cx="7248160" cy="3029637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GB" sz="3600" dirty="0"/>
              <a:t>Coventry and Warwickshire Area Prescribing Committee Formulary: </a:t>
            </a:r>
            <a:r>
              <a:rPr lang="en-GB" sz="3600" b="1" dirty="0"/>
              <a:t>Diabetes</a:t>
            </a:r>
          </a:p>
          <a:p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4BB118-B49C-AA66-F2E2-A2F533E27318}"/>
              </a:ext>
            </a:extLst>
          </p:cNvPr>
          <p:cNvSpPr txBox="1"/>
          <p:nvPr/>
        </p:nvSpPr>
        <p:spPr>
          <a:xfrm>
            <a:off x="525349" y="3626635"/>
            <a:ext cx="6516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Fazila </a:t>
            </a:r>
            <a:r>
              <a:rPr lang="en-GB" dirty="0" err="1"/>
              <a:t>Chunara</a:t>
            </a:r>
            <a:endParaRPr lang="en-GB" sz="1800" dirty="0"/>
          </a:p>
          <a:p>
            <a:r>
              <a:rPr lang="en-GB" sz="1800" dirty="0"/>
              <a:t>Jenny Cronin</a:t>
            </a:r>
          </a:p>
          <a:p>
            <a:r>
              <a:rPr lang="en-GB" sz="1800" dirty="0"/>
              <a:t>Medicines Optimisation Pharmacists, CWICB</a:t>
            </a:r>
          </a:p>
        </p:txBody>
      </p:sp>
    </p:spTree>
    <p:extLst>
      <p:ext uri="{BB962C8B-B14F-4D97-AF65-F5344CB8AC3E}">
        <p14:creationId xmlns:p14="http://schemas.microsoft.com/office/powerpoint/2010/main" val="2878897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D0E9D-BC81-EF14-9428-AC39FE97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Question 6: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3CD4C-0BE6-46AC-5AB8-2A2C1DF50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i="0" dirty="0">
                <a:solidFill>
                  <a:srgbClr val="000000"/>
                </a:solidFill>
                <a:effectLst/>
              </a:rPr>
              <a:t>Which of these patients may need to self-monitor blood glucose?</a:t>
            </a:r>
            <a:r>
              <a:rPr lang="en-GB" sz="26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0" indent="0">
              <a:buNone/>
            </a:pPr>
            <a:endParaRPr lang="en-GB" sz="2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5B2C79-A19D-4190-BEB0-D61B906B9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241948"/>
              </p:ext>
            </p:extLst>
          </p:nvPr>
        </p:nvGraphicFramePr>
        <p:xfrm>
          <a:off x="838200" y="2743199"/>
          <a:ext cx="10122329" cy="334937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122329">
                  <a:extLst>
                    <a:ext uri="{9D8B030D-6E8A-4147-A177-3AD203B41FA5}">
                      <a16:colId xmlns:a16="http://schemas.microsoft.com/office/drawing/2014/main" val="3474745616"/>
                    </a:ext>
                  </a:extLst>
                </a:gridCol>
              </a:tblGrid>
              <a:tr h="478482">
                <a:tc>
                  <a:txBody>
                    <a:bodyPr/>
                    <a:lstStyle/>
                    <a:p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patient with Type 1 Diabetes on basal-bolus insulin 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509690"/>
                  </a:ext>
                </a:extLst>
              </a:tr>
              <a:tr h="478482">
                <a:tc>
                  <a:txBody>
                    <a:bodyPr/>
                    <a:lstStyle/>
                    <a:p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patient with Type 2 Diabetes on metformin, dapagliflozin and </a:t>
                      </a:r>
                      <a:r>
                        <a:rPr lang="en-GB" sz="2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semaglutide</a:t>
                      </a:r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997794"/>
                  </a:ext>
                </a:extLst>
              </a:tr>
              <a:tr h="478482">
                <a:tc>
                  <a:txBody>
                    <a:bodyPr/>
                    <a:lstStyle/>
                    <a:p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patient with Type 2 Diabetes on basal insulin only 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775246"/>
                  </a:ext>
                </a:extLst>
              </a:tr>
              <a:tr h="478482">
                <a:tc>
                  <a:txBody>
                    <a:bodyPr/>
                    <a:lstStyle/>
                    <a:p>
                      <a:pPr rtl="0" fontAlgn="base"/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newly diagnosed patient with Type 2 Diabetes treated with diet alone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567660"/>
                  </a:ext>
                </a:extLst>
              </a:tr>
              <a:tr h="478482">
                <a:tc>
                  <a:txBody>
                    <a:bodyPr/>
                    <a:lstStyle/>
                    <a:p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patient with Type 2 diabetes on metformin and gliclazide 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192222"/>
                  </a:ext>
                </a:extLst>
              </a:tr>
              <a:tr h="478482">
                <a:tc>
                  <a:txBody>
                    <a:bodyPr/>
                    <a:lstStyle/>
                    <a:p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lorry driver with Type 2 Diabetes who is on metformin and pioglitazone 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605524"/>
                  </a:ext>
                </a:extLst>
              </a:tr>
              <a:tr h="478482">
                <a:tc>
                  <a:txBody>
                    <a:bodyPr/>
                    <a:lstStyle/>
                    <a:p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patient with gestational diabetes who is not on any medication 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432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75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65C52-66A0-0D23-855D-172058E4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Question 7: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1ADE9-F301-C105-3CD5-4E29A0823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i="0" dirty="0">
                <a:solidFill>
                  <a:srgbClr val="000000"/>
                </a:solidFill>
                <a:effectLst/>
              </a:rPr>
              <a:t>Which of these patients are eligible for CGM?</a:t>
            </a:r>
            <a:r>
              <a:rPr lang="en-GB" sz="26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0" indent="0">
              <a:buNone/>
            </a:pPr>
            <a:endParaRPr lang="en-GB" sz="2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9B9A4D6-1F06-A91B-80A7-274D60BC9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526985"/>
              </p:ext>
            </p:extLst>
          </p:nvPr>
        </p:nvGraphicFramePr>
        <p:xfrm>
          <a:off x="838200" y="2702578"/>
          <a:ext cx="8868881" cy="23625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868881">
                  <a:extLst>
                    <a:ext uri="{9D8B030D-6E8A-4147-A177-3AD203B41FA5}">
                      <a16:colId xmlns:a16="http://schemas.microsoft.com/office/drawing/2014/main" val="27724660"/>
                    </a:ext>
                  </a:extLst>
                </a:gridCol>
              </a:tblGrid>
              <a:tr h="426577">
                <a:tc>
                  <a:txBody>
                    <a:bodyPr/>
                    <a:lstStyle/>
                    <a:p>
                      <a:pPr rtl="0" fontAlgn="base"/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patient with Type 1 diabetes on multiple daily insulin doses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440297"/>
                  </a:ext>
                </a:extLst>
              </a:tr>
              <a:tr h="754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patient with Type 2 diabetes on gliclazide, empagliflozin and dulaglutide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116995"/>
                  </a:ext>
                </a:extLst>
              </a:tr>
              <a:tr h="754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patient with Type 2 diabetes on multiple daily insulin doses and frequent hypoglycaemia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681731"/>
                  </a:ext>
                </a:extLst>
              </a:tr>
              <a:tr h="426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patient with Type 2 diabetes on basal insulin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822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74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050891-DA34-921C-E305-55B111169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7781"/>
          <a:stretch/>
        </p:blipFill>
        <p:spPr>
          <a:xfrm>
            <a:off x="5969420" y="3715529"/>
            <a:ext cx="6222580" cy="314247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9F1E9F-C7C2-3346-BEB7-C289D7FFA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30" y="731520"/>
            <a:ext cx="9177948" cy="4640579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Type 2 Diabetes treatment algorithm – CG014</a:t>
            </a:r>
            <a:br>
              <a:rPr lang="en-GB" dirty="0"/>
            </a:br>
            <a:r>
              <a:rPr lang="en-GB" dirty="0"/>
              <a:t>- Summary algorithm</a:t>
            </a:r>
            <a:br>
              <a:rPr lang="en-GB" dirty="0"/>
            </a:br>
            <a:r>
              <a:rPr lang="en-GB" dirty="0"/>
              <a:t>- Useful additional information </a:t>
            </a:r>
            <a:br>
              <a:rPr lang="en-GB" dirty="0"/>
            </a:br>
            <a:r>
              <a:rPr lang="en-GB" dirty="0"/>
              <a:t>      </a:t>
            </a:r>
            <a:r>
              <a:rPr lang="en-GB" sz="2700" dirty="0"/>
              <a:t>(e.g. HbA1c targets, remission)</a:t>
            </a:r>
            <a:br>
              <a:rPr lang="en-GB" sz="2700" dirty="0"/>
            </a:br>
            <a:r>
              <a:rPr lang="en-GB" sz="3200" dirty="0"/>
              <a:t>- Information on medication classes</a:t>
            </a:r>
            <a:br>
              <a:rPr lang="en-GB" sz="3200" dirty="0"/>
            </a:br>
            <a:r>
              <a:rPr lang="en-GB" sz="3200" dirty="0"/>
              <a:t>- Referral criteria</a:t>
            </a:r>
            <a:br>
              <a:rPr lang="en-GB" sz="3200" dirty="0"/>
            </a:br>
            <a:r>
              <a:rPr lang="en-GB" sz="3200" dirty="0"/>
              <a:t>- Appendix - insulin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086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E87171-86C7-3ED3-3B95-EADA95F7A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" b="63999"/>
          <a:stretch/>
        </p:blipFill>
        <p:spPr>
          <a:xfrm>
            <a:off x="6717642" y="731520"/>
            <a:ext cx="4624728" cy="2408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9F1E9F-C7C2-3346-BEB7-C289D7FFA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30" y="731520"/>
            <a:ext cx="8536709" cy="4640579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Insulin Guidance – CG042</a:t>
            </a:r>
            <a:br>
              <a:rPr lang="en-GB" dirty="0"/>
            </a:br>
            <a:br>
              <a:rPr lang="en-GB" sz="3200" dirty="0"/>
            </a:br>
            <a:r>
              <a:rPr lang="en-GB" sz="3200" dirty="0"/>
              <a:t> - Insulin regimes</a:t>
            </a:r>
            <a:br>
              <a:rPr lang="en-GB" sz="3200" dirty="0"/>
            </a:br>
            <a:r>
              <a:rPr lang="en-GB" sz="3200" dirty="0"/>
              <a:t> - Formulary choices</a:t>
            </a:r>
            <a:br>
              <a:rPr lang="en-GB" sz="3200" dirty="0"/>
            </a:br>
            <a:r>
              <a:rPr lang="en-GB" sz="3200" dirty="0"/>
              <a:t> - Treatment of hypoglycaemia</a:t>
            </a:r>
            <a:br>
              <a:rPr lang="en-GB" sz="3200" dirty="0"/>
            </a:br>
            <a:r>
              <a:rPr lang="en-GB" sz="3200" dirty="0"/>
              <a:t> - Dosage adjustment for different regimes.</a:t>
            </a:r>
            <a:br>
              <a:rPr lang="en-GB" sz="3200" dirty="0"/>
            </a:br>
            <a:br>
              <a:rPr lang="en-GB" dirty="0"/>
            </a:b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18DBCD-EEC4-7EE3-A8BB-B84D9E2ECA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389"/>
          <a:stretch/>
        </p:blipFill>
        <p:spPr>
          <a:xfrm>
            <a:off x="3709769" y="4376196"/>
            <a:ext cx="4944896" cy="2481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1A0935-D1D2-7B32-FC18-C788ECF779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566"/>
          <a:stretch/>
        </p:blipFill>
        <p:spPr>
          <a:xfrm>
            <a:off x="8721229" y="2392502"/>
            <a:ext cx="3470772" cy="4242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5504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56D530-557B-1120-CBEF-29FBDA0C88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998" r="6507" b="14872"/>
          <a:stretch/>
        </p:blipFill>
        <p:spPr>
          <a:xfrm>
            <a:off x="5636121" y="1353777"/>
            <a:ext cx="6555879" cy="5504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9F1E9F-C7C2-3346-BEB7-C289D7FFA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63" y="1882269"/>
            <a:ext cx="9286262" cy="1546731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GP Prescribing Guide for Paediatric Patients with Type 1 Diabetes – CG045</a:t>
            </a:r>
            <a:br>
              <a:rPr lang="en-GB" dirty="0"/>
            </a:b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D99D64-0882-7425-0AFE-F9252ADED2C2}"/>
              </a:ext>
            </a:extLst>
          </p:cNvPr>
          <p:cNvSpPr txBox="1"/>
          <p:nvPr/>
        </p:nvSpPr>
        <p:spPr>
          <a:xfrm>
            <a:off x="692323" y="2655634"/>
            <a:ext cx="49437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- Medicines/ products that patients will need on prescription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- Usual quantities required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- Explanation for each medication/product</a:t>
            </a:r>
          </a:p>
        </p:txBody>
      </p:sp>
    </p:spTree>
    <p:extLst>
      <p:ext uri="{BB962C8B-B14F-4D97-AF65-F5344CB8AC3E}">
        <p14:creationId xmlns:p14="http://schemas.microsoft.com/office/powerpoint/2010/main" val="3812768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8B43DF-E42C-EA8F-C49A-82C5C8C4D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997447">
            <a:off x="1939704" y="2262646"/>
            <a:ext cx="5835006" cy="3843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7221D-EFD5-C2E9-3571-87A9CB67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chemeClr val="accent1">
                    <a:lumMod val="75000"/>
                  </a:schemeClr>
                </a:solidFill>
              </a:rPr>
              <a:t>Patient Information Leaflets:</a:t>
            </a:r>
            <a:br>
              <a:rPr lang="en-GB" b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SGLT2i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and injectable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GLP-1 RA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FC0869-69BF-F0E7-58FF-00FF3CFA2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44783">
            <a:off x="5634015" y="3197233"/>
            <a:ext cx="6227068" cy="4135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8870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684386-268F-0CDC-E02F-1ADFC76435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82"/>
          <a:stretch/>
        </p:blipFill>
        <p:spPr>
          <a:xfrm>
            <a:off x="8265524" y="1338662"/>
            <a:ext cx="4081459" cy="5519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69C29AD-075D-6F23-E0BE-30DD50E2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b="1" u="sng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Tirzepatide (</a:t>
            </a:r>
            <a:r>
              <a:rPr lang="en-GB" sz="3400" b="1" u="sng" dirty="0" err="1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Mounjaro</a:t>
            </a:r>
            <a:r>
              <a:rPr lang="en-GB" sz="3400" b="1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®) </a:t>
            </a:r>
            <a:r>
              <a:rPr lang="en-GB" sz="3400" b="1" u="sng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Safety Spotlight</a:t>
            </a:r>
            <a:endParaRPr lang="en-GB" sz="3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07F94C-387B-1D46-F87A-AD99F9173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199"/>
            <a:ext cx="7623875" cy="211739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200" dirty="0">
                <a:solidFill>
                  <a:schemeClr val="tx1"/>
                </a:solidFill>
                <a:latin typeface="Arial MT Medium"/>
              </a:rPr>
              <a:t> - </a:t>
            </a:r>
            <a:r>
              <a:rPr lang="en-GB" dirty="0">
                <a:solidFill>
                  <a:schemeClr val="tx1"/>
                </a:solidFill>
                <a:latin typeface="Arial MT Medium"/>
              </a:rPr>
              <a:t>Formulary status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dirty="0">
                <a:solidFill>
                  <a:schemeClr val="tx1"/>
                </a:solidFill>
                <a:latin typeface="Arial MT Medium"/>
              </a:rPr>
              <a:t> - Recommended dose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u="none" strike="noStrike" baseline="0" dirty="0">
                <a:solidFill>
                  <a:schemeClr val="tx1"/>
                </a:solidFill>
                <a:latin typeface="Arial MT Medium"/>
              </a:rPr>
              <a:t> - Adverse effects, </a:t>
            </a:r>
            <a:r>
              <a:rPr lang="en-GB" dirty="0">
                <a:solidFill>
                  <a:schemeClr val="tx1"/>
                </a:solidFill>
                <a:latin typeface="Arial MT Medium"/>
              </a:rPr>
              <a:t>including counselling points</a:t>
            </a:r>
            <a:endParaRPr lang="en-GB" u="none" strike="noStrike" baseline="0" dirty="0">
              <a:solidFill>
                <a:schemeClr val="tx1"/>
              </a:solidFill>
              <a:latin typeface="Arial MT Medium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GB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6700" dirty="0">
              <a:latin typeface="Arial MT Medium"/>
            </a:endParaRP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C5CC8-2DE1-E675-148D-6572908346D0}"/>
              </a:ext>
            </a:extLst>
          </p:cNvPr>
          <p:cNvSpPr txBox="1"/>
          <p:nvPr/>
        </p:nvSpPr>
        <p:spPr>
          <a:xfrm>
            <a:off x="838200" y="3750590"/>
            <a:ext cx="7127929" cy="26161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1800" b="1" dirty="0">
                <a:solidFill>
                  <a:schemeClr val="tx1"/>
                </a:solidFill>
                <a:latin typeface="Arial MT Medium"/>
              </a:rPr>
              <a:t>Specialist Advised </a:t>
            </a:r>
            <a:r>
              <a:rPr lang="en-GB" sz="1800" dirty="0">
                <a:solidFill>
                  <a:schemeClr val="tx1"/>
                </a:solidFill>
                <a:latin typeface="Arial MT Medium"/>
              </a:rPr>
              <a:t>for treatment of </a:t>
            </a:r>
            <a:r>
              <a:rPr lang="en-GB" sz="1800" b="1" dirty="0">
                <a:solidFill>
                  <a:schemeClr val="tx1"/>
                </a:solidFill>
                <a:latin typeface="Arial MT Medium"/>
              </a:rPr>
              <a:t>Type 2 Diabetes </a:t>
            </a:r>
            <a:r>
              <a:rPr lang="en-GB" sz="1800" dirty="0">
                <a:solidFill>
                  <a:schemeClr val="tx1"/>
                </a:solidFill>
                <a:latin typeface="Arial MT Medium"/>
              </a:rPr>
              <a:t>only. Not yet approved by APC for weight loss alone – awaiting obesity pathway.</a:t>
            </a:r>
            <a:endParaRPr lang="en-GB" sz="1800" b="0" i="0" u="none" strike="noStrike" baseline="0" dirty="0">
              <a:solidFill>
                <a:srgbClr val="000000"/>
              </a:solidFill>
              <a:latin typeface="Arial MT Medium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 MT Medium"/>
              </a:rPr>
              <a:t>Local specialists have recommended that the most cost-effective maintenance dose of tirzepatide for Type 2 Diabetes is 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Arial MT Medium"/>
              </a:rPr>
              <a:t>5mg once weekly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MT Medium"/>
              </a:rPr>
              <a:t>. Doses above this show only marginal improvement in glycaemic control. </a:t>
            </a:r>
            <a:endParaRPr lang="en-GB" sz="1800" b="0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  <a:latin typeface="Arial MT Medium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 MT Medium"/>
              </a:rPr>
              <a:t>Each tirzepatide pen administers four weekly doses so 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Arial MT Medium"/>
              </a:rPr>
              <a:t>ONE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 MT Medium"/>
              </a:rPr>
              <a:t> pen is required each MONTH</a:t>
            </a:r>
          </a:p>
        </p:txBody>
      </p:sp>
    </p:spTree>
    <p:extLst>
      <p:ext uri="{BB962C8B-B14F-4D97-AF65-F5344CB8AC3E}">
        <p14:creationId xmlns:p14="http://schemas.microsoft.com/office/powerpoint/2010/main" val="3297808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441E85-722D-BD78-EA18-EF0C2FDB83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550"/>
          <a:stretch/>
        </p:blipFill>
        <p:spPr>
          <a:xfrm>
            <a:off x="6462793" y="2552431"/>
            <a:ext cx="5729207" cy="4305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49E64A-7B1D-221F-56E8-845183DD6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5732" cy="1325563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Needles for Diabetes Medicines - RD047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77963-A864-7411-3E55-B49365CD0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Formulary choices – </a:t>
            </a:r>
            <a:r>
              <a:rPr lang="en-GB" sz="3200" dirty="0" err="1"/>
              <a:t>Insupen</a:t>
            </a:r>
            <a:r>
              <a:rPr lang="en-GB" sz="3200" dirty="0"/>
              <a:t> Original or </a:t>
            </a:r>
            <a:r>
              <a:rPr lang="en-GB" sz="3200" dirty="0" err="1"/>
              <a:t>GreenFine</a:t>
            </a:r>
            <a:endParaRPr lang="en-GB" sz="3200" dirty="0"/>
          </a:p>
          <a:p>
            <a:r>
              <a:rPr lang="en-GB" sz="3200" dirty="0"/>
              <a:t>Advice on needle length – 4mm</a:t>
            </a:r>
          </a:p>
          <a:p>
            <a:r>
              <a:rPr lang="en-GB" sz="3200" dirty="0"/>
              <a:t>Injection technique key points</a:t>
            </a:r>
          </a:p>
          <a:p>
            <a:r>
              <a:rPr lang="en-GB" sz="3200" dirty="0"/>
              <a:t>Safe disposal of sharps</a:t>
            </a:r>
          </a:p>
          <a:p>
            <a:r>
              <a:rPr lang="en-GB" sz="3200" dirty="0" err="1"/>
              <a:t>Sharpsafe</a:t>
            </a:r>
            <a:r>
              <a:rPr lang="en-GB" sz="3200" dirty="0"/>
              <a:t> devices</a:t>
            </a:r>
          </a:p>
        </p:txBody>
      </p:sp>
    </p:spTree>
    <p:extLst>
      <p:ext uri="{BB962C8B-B14F-4D97-AF65-F5344CB8AC3E}">
        <p14:creationId xmlns:p14="http://schemas.microsoft.com/office/powerpoint/2010/main" val="2979837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5E95-A6DD-EA7A-B004-E77AD080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44186" cy="1325563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Blood glucose testing strips PPL - RD024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8549-9441-D4BC-5441-E30F90476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34995" cy="4351338"/>
          </a:xfrm>
        </p:spPr>
        <p:txBody>
          <a:bodyPr/>
          <a:lstStyle/>
          <a:p>
            <a:r>
              <a:rPr lang="en-GB" dirty="0"/>
              <a:t>Lists preferred meters and compatible strips and lancets</a:t>
            </a:r>
          </a:p>
          <a:p>
            <a:r>
              <a:rPr lang="en-GB" dirty="0"/>
              <a:t>In line with NHSE commissioning guidance</a:t>
            </a:r>
          </a:p>
          <a:p>
            <a:r>
              <a:rPr lang="en-GB" dirty="0"/>
              <a:t>Includes contact details for ordering meters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D328F-F555-2A62-CCD9-308C9552F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195" y="1722169"/>
            <a:ext cx="7639888" cy="405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43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14454D-8FE3-BCCA-5A62-C11BCD7D0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407" y="5445736"/>
            <a:ext cx="9696450" cy="12353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3872CC-29B4-D86B-D6DD-0B4CCBCAF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13" y="178411"/>
            <a:ext cx="740092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7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31C6-C35B-C3B7-B5BD-3C87ED531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NetFormulary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C11FF-CACD-E587-98B4-07A2352CA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https://www.covwarkformulary.nhs.uk/</a:t>
            </a:r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D7CC26-586B-6D30-1D2B-5624792129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970"/>
          <a:stretch/>
        </p:blipFill>
        <p:spPr>
          <a:xfrm>
            <a:off x="3658930" y="2342509"/>
            <a:ext cx="8533070" cy="451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64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26EBB-E82D-0D0A-C70E-22CFB2BD0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29786" cy="1325563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Blood Glucose Self-monitoring Guideline - RD003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8F87-EADC-ADDA-FB4D-91A1C20C7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5171" cy="4351338"/>
          </a:xfrm>
        </p:spPr>
        <p:txBody>
          <a:bodyPr/>
          <a:lstStyle/>
          <a:p>
            <a:r>
              <a:rPr lang="en-GB" dirty="0"/>
              <a:t>Advice on frequency of blood glucose testing for different patient groups</a:t>
            </a:r>
          </a:p>
          <a:p>
            <a:r>
              <a:rPr lang="en-GB" dirty="0"/>
              <a:t>DVLA advice</a:t>
            </a:r>
          </a:p>
          <a:p>
            <a:r>
              <a:rPr lang="en-GB" dirty="0"/>
              <a:t>Tips when assessing self-monitoring</a:t>
            </a:r>
          </a:p>
          <a:p>
            <a:r>
              <a:rPr lang="en-GB" dirty="0"/>
              <a:t>Currently being updated to include advice on CGM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F147A-9B95-260B-A4D6-354C92BB5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75" b="21470"/>
          <a:stretch/>
        </p:blipFill>
        <p:spPr>
          <a:xfrm>
            <a:off x="6229482" y="1472339"/>
            <a:ext cx="5962518" cy="538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20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31C6-C35B-C3B7-B5BD-3C87ED531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Why use SMBG?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C11FF-CACD-E587-98B4-07A2352CA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189"/>
            <a:ext cx="10515600" cy="496241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GB" sz="8000" dirty="0">
                <a:solidFill>
                  <a:schemeClr val="tx1"/>
                </a:solidFill>
              </a:rPr>
              <a:t>SMBG can be a really useful tool in managing diabetes, but it must have a </a:t>
            </a:r>
            <a:r>
              <a:rPr lang="en-GB" sz="8000" u="sng" dirty="0">
                <a:solidFill>
                  <a:schemeClr val="tx1"/>
                </a:solidFill>
              </a:rPr>
              <a:t>clear purpose</a:t>
            </a:r>
            <a:r>
              <a:rPr lang="en-GB" sz="8000" dirty="0">
                <a:solidFill>
                  <a:schemeClr val="tx1"/>
                </a:solidFill>
              </a:rPr>
              <a:t> and patients must know how to act upon their readings.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GB" sz="8000" u="sng" dirty="0">
                <a:solidFill>
                  <a:schemeClr val="tx1"/>
                </a:solidFill>
              </a:rPr>
              <a:t>We would usually recommend SMBG for: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GB" sz="8000" dirty="0">
                <a:solidFill>
                  <a:schemeClr val="tx1"/>
                </a:solidFill>
              </a:rPr>
              <a:t>All patients with Type 1 Diabetes (usually CGM plus backup meter)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GB" sz="8000" dirty="0">
                <a:solidFill>
                  <a:schemeClr val="tx1"/>
                </a:solidFill>
              </a:rPr>
              <a:t>Patients with Type 2 Diabetes on medicines that may cause hypoglycaemia (insulin, sulfonylureas or repaglinide), especially if they are drivers.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GB" sz="8000" dirty="0">
                <a:solidFill>
                  <a:schemeClr val="tx1"/>
                </a:solidFill>
              </a:rPr>
              <a:t>All patients with gestational diabetes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GB" sz="8000" u="sng" dirty="0">
                <a:solidFill>
                  <a:schemeClr val="tx1"/>
                </a:solidFill>
              </a:rPr>
              <a:t>Patients may need SMBG short term: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GB" sz="8000" dirty="0">
                <a:solidFill>
                  <a:schemeClr val="tx1"/>
                </a:solidFill>
              </a:rPr>
              <a:t>When newly diagnosed, for educational purposes to understand the effect of different foods on blood sugars and adjust diet.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GB" sz="8000" dirty="0">
                <a:solidFill>
                  <a:schemeClr val="tx1"/>
                </a:solidFill>
              </a:rPr>
              <a:t>When taking high doses of oral corticosteroids.</a:t>
            </a:r>
          </a:p>
          <a:p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87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31C6-C35B-C3B7-B5BD-3C87ED531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Frequency of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C11FF-CACD-E587-98B4-07A2352CA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189"/>
            <a:ext cx="10515600" cy="482077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GB" sz="5500" b="1" dirty="0">
                <a:solidFill>
                  <a:schemeClr val="tx1"/>
                </a:solidFill>
              </a:rPr>
              <a:t>The guidelines give recommended regimes for monitoring for different patient groups: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GB" sz="5500" b="1" u="sng" dirty="0">
                <a:solidFill>
                  <a:schemeClr val="tx1"/>
                </a:solidFill>
              </a:rPr>
              <a:t>Type 2 Diabetes: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GB" sz="5500" dirty="0">
                <a:solidFill>
                  <a:schemeClr val="tx1"/>
                </a:solidFill>
              </a:rPr>
              <a:t>On </a:t>
            </a:r>
            <a:r>
              <a:rPr lang="en-GB" sz="5500" dirty="0" err="1">
                <a:solidFill>
                  <a:schemeClr val="tx1"/>
                </a:solidFill>
              </a:rPr>
              <a:t>sulphonylurea</a:t>
            </a:r>
            <a:r>
              <a:rPr lang="en-GB" sz="5500" dirty="0">
                <a:solidFill>
                  <a:schemeClr val="tx1"/>
                </a:solidFill>
              </a:rPr>
              <a:t> -  twice daily (varying times of testing) - once a week if HbA1c ≥ 58 mmol/mol, once a fortnight if HbA1c ≥ 58 mmol/mol</a:t>
            </a:r>
            <a:endParaRPr lang="en-GB" sz="5500" b="1" u="sng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GB" sz="5500" dirty="0">
                <a:solidFill>
                  <a:schemeClr val="tx1"/>
                </a:solidFill>
              </a:rPr>
              <a:t>On insulin - test four times a day (before each meal and bedtime) – twice a week if HbA1c ≥ 58mmol/mol, once a week if HbA1c ≥ 58 mmol/mol. Patients who are self-adjusting insulin may need to test every day.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GB" sz="5500" b="1" u="sng" dirty="0">
                <a:solidFill>
                  <a:schemeClr val="tx1"/>
                </a:solidFill>
              </a:rPr>
              <a:t>Type 1 Diabetes: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GB" sz="5500" dirty="0">
                <a:solidFill>
                  <a:schemeClr val="tx1"/>
                </a:solidFill>
              </a:rPr>
              <a:t>Patients who are not using CGM will need to test glucose up to 8 times per day. </a:t>
            </a:r>
            <a:endParaRPr lang="en-GB" sz="5500" b="1" u="sng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GB" sz="5500" b="1" u="sng" dirty="0">
                <a:solidFill>
                  <a:schemeClr val="tx1"/>
                </a:solidFill>
              </a:rPr>
              <a:t>Gestational Diabetes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GB" sz="5500" dirty="0">
                <a:solidFill>
                  <a:schemeClr val="tx1"/>
                </a:solidFill>
              </a:rPr>
              <a:t>Self-monitor blood glucose 4-10 times per day, irrespective of treatment.</a:t>
            </a:r>
            <a:endParaRPr lang="en-GB" sz="5500" b="1" u="sng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27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31C6-C35B-C3B7-B5BD-3C87ED531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Frequency of monitoring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C11FF-CACD-E587-98B4-07A2352CA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737"/>
            <a:ext cx="10515600" cy="5126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chemeClr val="tx1"/>
                </a:solidFill>
              </a:rPr>
              <a:t>Times when increased testing may be needed: </a:t>
            </a:r>
          </a:p>
          <a:p>
            <a:pPr marL="0" indent="0">
              <a:buNone/>
            </a:pPr>
            <a:r>
              <a:rPr lang="en-GB" sz="1800" dirty="0"/>
              <a:t>• During pregnancy or planning pregnancy. </a:t>
            </a:r>
          </a:p>
          <a:p>
            <a:pPr marL="0" indent="0">
              <a:buNone/>
            </a:pPr>
            <a:r>
              <a:rPr lang="en-GB" sz="1800" dirty="0"/>
              <a:t>• During illness or changes in therapy. </a:t>
            </a:r>
          </a:p>
          <a:p>
            <a:pPr marL="0" indent="0">
              <a:buNone/>
            </a:pPr>
            <a:r>
              <a:rPr lang="en-GB" sz="1800" dirty="0"/>
              <a:t>• If lifestyle changes or during prolonged fasting. </a:t>
            </a:r>
          </a:p>
          <a:p>
            <a:pPr marL="0" indent="0">
              <a:buNone/>
            </a:pPr>
            <a:r>
              <a:rPr lang="en-GB" sz="1800" dirty="0"/>
              <a:t>• If hypoglycaemia is more frequent and/or hypoglycaemic unawareness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800" b="1" dirty="0">
                <a:solidFill>
                  <a:schemeClr val="tx1"/>
                </a:solidFill>
              </a:rPr>
              <a:t>Driving – DVLA guidance</a:t>
            </a:r>
          </a:p>
          <a:p>
            <a:r>
              <a:rPr lang="en-GB" sz="1800" dirty="0"/>
              <a:t>You must be able to recognise and self-treat your hypos.</a:t>
            </a:r>
          </a:p>
          <a:p>
            <a:r>
              <a:rPr lang="en-GB" sz="1800" dirty="0"/>
              <a:t> All drivers on insulin or sulfonylureas or glinides must test blood glucose </a:t>
            </a:r>
            <a:r>
              <a:rPr lang="en-GB" sz="1800" b="1" dirty="0"/>
              <a:t>within 2 hours before driving and every 2 hours whilst driving.</a:t>
            </a:r>
          </a:p>
          <a:p>
            <a:r>
              <a:rPr lang="en-GB" sz="1800" dirty="0"/>
              <a:t>Group 2 drivers (bus/lorry) on these medicines are additionally required by law to monitor blood glucose levels at least twice daily (even if not driving). </a:t>
            </a:r>
          </a:p>
          <a:p>
            <a:r>
              <a:rPr lang="en-GB" sz="1800" dirty="0"/>
              <a:t>CGM readings can only legally be used for the purposes of driving for Group 1 drivers. Group 2 drivers must use finger-prick testing. Patients using CGM must also carry a finger-prick meter to confirm readings if they experience a hypo.</a:t>
            </a:r>
            <a:endParaRPr lang="en-GB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42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31C6-C35B-C3B7-B5BD-3C87ED531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When to test blood ketones?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C11FF-CACD-E587-98B4-07A2352CA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189"/>
            <a:ext cx="10515600" cy="353431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GB" sz="5100" dirty="0">
                <a:solidFill>
                  <a:schemeClr val="tx1"/>
                </a:solidFill>
              </a:rPr>
              <a:t>Diabetic ketoacidosis is a medical emergency.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GB" sz="5100" dirty="0">
                <a:solidFill>
                  <a:schemeClr val="tx1"/>
                </a:solidFill>
              </a:rPr>
              <a:t>Some meters will have the ability to check glucose and ketones, whereas others will only test glucose.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GB" sz="5100" dirty="0">
                <a:solidFill>
                  <a:schemeClr val="tx1"/>
                </a:solidFill>
              </a:rPr>
              <a:t>Ketones are usually tested using a different strip; the meter detects the type of test automatically.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GB" sz="5100" dirty="0">
                <a:solidFill>
                  <a:schemeClr val="tx1"/>
                </a:solidFill>
              </a:rPr>
              <a:t>Patients with Type 1 Diabetes, or patients with Type 2 Diabetes at high risk of ketosis, should test for ketones when sugars are high (usually over 14 but patients may have individual advice)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endParaRPr lang="en-GB" sz="5500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6467D5-A79D-5BA0-5349-64232D3C69F6}"/>
              </a:ext>
            </a:extLst>
          </p:cNvPr>
          <p:cNvGraphicFramePr>
            <a:graphicFrameLocks noGrp="1"/>
          </p:cNvGraphicFramePr>
          <p:nvPr/>
        </p:nvGraphicFramePr>
        <p:xfrm>
          <a:off x="1918985" y="4465289"/>
          <a:ext cx="8127999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930">
                  <a:extLst>
                    <a:ext uri="{9D8B030D-6E8A-4147-A177-3AD203B41FA5}">
                      <a16:colId xmlns:a16="http://schemas.microsoft.com/office/drawing/2014/main" val="437176135"/>
                    </a:ext>
                  </a:extLst>
                </a:gridCol>
                <a:gridCol w="4129069">
                  <a:extLst>
                    <a:ext uri="{9D8B030D-6E8A-4147-A177-3AD203B41FA5}">
                      <a16:colId xmlns:a16="http://schemas.microsoft.com/office/drawing/2014/main" val="2951866688"/>
                    </a:ext>
                  </a:extLst>
                </a:gridCol>
              </a:tblGrid>
              <a:tr h="31219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Blood ketone level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05176"/>
                  </a:ext>
                </a:extLst>
              </a:tr>
              <a:tr h="336853">
                <a:tc>
                  <a:txBody>
                    <a:bodyPr/>
                    <a:lstStyle/>
                    <a:p>
                      <a:r>
                        <a:rPr lang="en-GB" dirty="0"/>
                        <a:t>&lt; 0.6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Normal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068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0.6 – 1.5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Repeat in 2 hours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39602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dirty="0"/>
                        <a:t>1.6 - 3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At risk of DKA; seek advice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59158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dirty="0"/>
                        <a:t>&gt; 3</a:t>
                      </a:r>
                    </a:p>
                  </a:txBody>
                  <a:tcPr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Emergency treatment</a:t>
                      </a:r>
                    </a:p>
                  </a:txBody>
                  <a:tcPr>
                    <a:solidFill>
                      <a:srgbClr val="FF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533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755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31C6-C35B-C3B7-B5BD-3C87ED531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How to test: patient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C11FF-CACD-E587-98B4-07A2352CA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189"/>
            <a:ext cx="10515600" cy="4820774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Usually, the most beneficial time to test is just before a meal or 2 hours after a meal. Always test if you have hypo symptoms.</a:t>
            </a:r>
          </a:p>
          <a:p>
            <a:r>
              <a:rPr lang="en-GB" dirty="0">
                <a:solidFill>
                  <a:schemeClr val="tx1"/>
                </a:solidFill>
              </a:rPr>
              <a:t>Wash hands with soap and water and dry thoroughly.</a:t>
            </a:r>
          </a:p>
          <a:p>
            <a:r>
              <a:rPr lang="en-GB" dirty="0">
                <a:solidFill>
                  <a:schemeClr val="tx1"/>
                </a:solidFill>
              </a:rPr>
              <a:t>Use new lancet in your lancing device to prick the side of your middle, ring or little finger.</a:t>
            </a:r>
          </a:p>
          <a:p>
            <a:r>
              <a:rPr lang="en-GB" dirty="0">
                <a:solidFill>
                  <a:schemeClr val="tx1"/>
                </a:solidFill>
              </a:rPr>
              <a:t>Use a different finger/area each time.</a:t>
            </a:r>
          </a:p>
          <a:p>
            <a:r>
              <a:rPr lang="en-GB" dirty="0">
                <a:solidFill>
                  <a:schemeClr val="tx1"/>
                </a:solidFill>
              </a:rPr>
              <a:t>Dispose of the used lancet in a sharps bin.</a:t>
            </a:r>
          </a:p>
          <a:p>
            <a:r>
              <a:rPr lang="en-GB" dirty="0">
                <a:solidFill>
                  <a:schemeClr val="tx1"/>
                </a:solidFill>
              </a:rPr>
              <a:t>Consider using the app linked to your meter to track results.</a:t>
            </a:r>
          </a:p>
          <a:p>
            <a:r>
              <a:rPr lang="en-GB" dirty="0">
                <a:solidFill>
                  <a:schemeClr val="tx1"/>
                </a:solidFill>
              </a:rPr>
              <a:t>Patients should have an annual review of SMBG to check skills, frequency and timing of testing, interpretation of results, appropriate meter.</a:t>
            </a:r>
          </a:p>
        </p:txBody>
      </p:sp>
    </p:spTree>
    <p:extLst>
      <p:ext uri="{BB962C8B-B14F-4D97-AF65-F5344CB8AC3E}">
        <p14:creationId xmlns:p14="http://schemas.microsoft.com/office/powerpoint/2010/main" val="128119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00CD4-0B01-C8D9-A028-D6DF87E9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49"/>
            <a:ext cx="8536709" cy="1325563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Quantities of Strips/Lancets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D182CEB-C5A5-1431-8AC9-290A1EF14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790467"/>
              </p:ext>
            </p:extLst>
          </p:nvPr>
        </p:nvGraphicFramePr>
        <p:xfrm>
          <a:off x="838200" y="1168083"/>
          <a:ext cx="10442825" cy="21173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8565">
                  <a:extLst>
                    <a:ext uri="{9D8B030D-6E8A-4147-A177-3AD203B41FA5}">
                      <a16:colId xmlns:a16="http://schemas.microsoft.com/office/drawing/2014/main" val="2339334708"/>
                    </a:ext>
                  </a:extLst>
                </a:gridCol>
                <a:gridCol w="2088565">
                  <a:extLst>
                    <a:ext uri="{9D8B030D-6E8A-4147-A177-3AD203B41FA5}">
                      <a16:colId xmlns:a16="http://schemas.microsoft.com/office/drawing/2014/main" val="4223263993"/>
                    </a:ext>
                  </a:extLst>
                </a:gridCol>
                <a:gridCol w="2088565">
                  <a:extLst>
                    <a:ext uri="{9D8B030D-6E8A-4147-A177-3AD203B41FA5}">
                      <a16:colId xmlns:a16="http://schemas.microsoft.com/office/drawing/2014/main" val="1476827958"/>
                    </a:ext>
                  </a:extLst>
                </a:gridCol>
                <a:gridCol w="2307233">
                  <a:extLst>
                    <a:ext uri="{9D8B030D-6E8A-4147-A177-3AD203B41FA5}">
                      <a16:colId xmlns:a16="http://schemas.microsoft.com/office/drawing/2014/main" val="2390359390"/>
                    </a:ext>
                  </a:extLst>
                </a:gridCol>
                <a:gridCol w="1869897">
                  <a:extLst>
                    <a:ext uri="{9D8B030D-6E8A-4147-A177-3AD203B41FA5}">
                      <a16:colId xmlns:a16="http://schemas.microsoft.com/office/drawing/2014/main" val="2135678608"/>
                    </a:ext>
                  </a:extLst>
                </a:gridCol>
              </a:tblGrid>
              <a:tr h="240738">
                <a:tc gridSpan="5">
                  <a:txBody>
                    <a:bodyPr/>
                    <a:lstStyle/>
                    <a:p>
                      <a:pPr algn="ctr"/>
                      <a:r>
                        <a:rPr lang="en-GB" dirty="0"/>
                        <a:t>Blood Glucose Testing Strips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981586"/>
                  </a:ext>
                </a:extLst>
              </a:tr>
              <a:tr h="54166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Treatment Regime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Frequency of Testing*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Number of Tests in 28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Approx. Number of Strips/Script (50 strips/pack)**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Script 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698048"/>
                  </a:ext>
                </a:extLst>
              </a:tr>
              <a:tr h="361107">
                <a:tc>
                  <a:txBody>
                    <a:bodyPr/>
                    <a:lstStyle/>
                    <a:p>
                      <a:r>
                        <a:rPr lang="en-GB" sz="1000" dirty="0"/>
                        <a:t>Type 2 Diabetes on SU/Glinide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BD Once/week or once/fortnight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4-8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6-12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060874"/>
                  </a:ext>
                </a:extLst>
              </a:tr>
              <a:tr h="361107">
                <a:tc>
                  <a:txBody>
                    <a:bodyPr/>
                    <a:lstStyle/>
                    <a:p>
                      <a:r>
                        <a:rPr lang="en-GB" sz="1000" dirty="0"/>
                        <a:t>Type 2 Diabetes on Insulin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QDS once/week or QDS twice/week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16-32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1-3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221842"/>
                  </a:ext>
                </a:extLst>
              </a:tr>
              <a:tr h="240738">
                <a:tc>
                  <a:txBody>
                    <a:bodyPr/>
                    <a:lstStyle/>
                    <a:p>
                      <a:r>
                        <a:rPr lang="en-GB" sz="1000" dirty="0"/>
                        <a:t>Type 1 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Up to 8 times/day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810314"/>
                  </a:ext>
                </a:extLst>
              </a:tr>
              <a:tr h="240738">
                <a:tc>
                  <a:txBody>
                    <a:bodyPr/>
                    <a:lstStyle/>
                    <a:p>
                      <a:r>
                        <a:rPr lang="en-GB" sz="1000" dirty="0"/>
                        <a:t>Gestational 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Up to 4-10 times/day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112-280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150-300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76704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C70B2AD-D29C-D88B-6D91-ACF4264F3A45}"/>
              </a:ext>
            </a:extLst>
          </p:cNvPr>
          <p:cNvSpPr txBox="1"/>
          <p:nvPr/>
        </p:nvSpPr>
        <p:spPr>
          <a:xfrm>
            <a:off x="838200" y="5867779"/>
            <a:ext cx="6308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*Frequency of testing can increase in certain circumstances </a:t>
            </a:r>
          </a:p>
          <a:p>
            <a:r>
              <a:rPr lang="en-GB" sz="1000" dirty="0"/>
              <a:t>** Numbers are approximate and some variation in testing may require more/less strips being prescribed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4318AAA-9AE4-0B99-90EA-957AF73EF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151346"/>
              </p:ext>
            </p:extLst>
          </p:nvPr>
        </p:nvGraphicFramePr>
        <p:xfrm>
          <a:off x="838200" y="3429147"/>
          <a:ext cx="10442825" cy="23800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8565">
                  <a:extLst>
                    <a:ext uri="{9D8B030D-6E8A-4147-A177-3AD203B41FA5}">
                      <a16:colId xmlns:a16="http://schemas.microsoft.com/office/drawing/2014/main" val="2683522984"/>
                    </a:ext>
                  </a:extLst>
                </a:gridCol>
                <a:gridCol w="2088565">
                  <a:extLst>
                    <a:ext uri="{9D8B030D-6E8A-4147-A177-3AD203B41FA5}">
                      <a16:colId xmlns:a16="http://schemas.microsoft.com/office/drawing/2014/main" val="3009401666"/>
                    </a:ext>
                  </a:extLst>
                </a:gridCol>
                <a:gridCol w="2088565">
                  <a:extLst>
                    <a:ext uri="{9D8B030D-6E8A-4147-A177-3AD203B41FA5}">
                      <a16:colId xmlns:a16="http://schemas.microsoft.com/office/drawing/2014/main" val="1756438407"/>
                    </a:ext>
                  </a:extLst>
                </a:gridCol>
                <a:gridCol w="2266136">
                  <a:extLst>
                    <a:ext uri="{9D8B030D-6E8A-4147-A177-3AD203B41FA5}">
                      <a16:colId xmlns:a16="http://schemas.microsoft.com/office/drawing/2014/main" val="1525385296"/>
                    </a:ext>
                  </a:extLst>
                </a:gridCol>
                <a:gridCol w="1910994">
                  <a:extLst>
                    <a:ext uri="{9D8B030D-6E8A-4147-A177-3AD203B41FA5}">
                      <a16:colId xmlns:a16="http://schemas.microsoft.com/office/drawing/2014/main" val="2801482827"/>
                    </a:ext>
                  </a:extLst>
                </a:gridCol>
              </a:tblGrid>
              <a:tr h="338837">
                <a:tc gridSpan="5">
                  <a:txBody>
                    <a:bodyPr/>
                    <a:lstStyle/>
                    <a:p>
                      <a:pPr algn="ctr"/>
                      <a:r>
                        <a:rPr lang="en-GB" dirty="0"/>
                        <a:t>Lancets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553300"/>
                  </a:ext>
                </a:extLst>
              </a:tr>
              <a:tr h="34354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Treatment Regime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Frequency of Testing*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Number of Tests in 28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Approx. Number of Lancets/Script (100 lancets/pack)**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Script 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966740"/>
                  </a:ext>
                </a:extLst>
              </a:tr>
              <a:tr h="343543">
                <a:tc>
                  <a:txBody>
                    <a:bodyPr/>
                    <a:lstStyle/>
                    <a:p>
                      <a:r>
                        <a:rPr lang="en-GB" sz="1000" dirty="0"/>
                        <a:t>Type 2 Diabetes on SU/Glinide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BD Once/week or once/fortnight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4-8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12-24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598815"/>
                  </a:ext>
                </a:extLst>
              </a:tr>
              <a:tr h="343543">
                <a:tc>
                  <a:txBody>
                    <a:bodyPr/>
                    <a:lstStyle/>
                    <a:p>
                      <a:r>
                        <a:rPr lang="en-GB" sz="1000" dirty="0"/>
                        <a:t>Type 2 Diabetes on Insulin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QDS once/week or QDS twice/week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16-32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3-6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638302"/>
                  </a:ext>
                </a:extLst>
              </a:tr>
              <a:tr h="343543">
                <a:tc>
                  <a:txBody>
                    <a:bodyPr/>
                    <a:lstStyle/>
                    <a:p>
                      <a:r>
                        <a:rPr lang="en-GB" sz="1000" dirty="0"/>
                        <a:t>Type 1 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Up to 8 times/day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079154"/>
                  </a:ext>
                </a:extLst>
              </a:tr>
              <a:tr h="343543">
                <a:tc>
                  <a:txBody>
                    <a:bodyPr/>
                    <a:lstStyle/>
                    <a:p>
                      <a:r>
                        <a:rPr lang="en-GB" sz="1000" dirty="0"/>
                        <a:t>Gestational 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Up to 4-10 times/day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112-280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200-300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511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176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E379-DDC7-B69C-973C-45C62FC14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chemeClr val="accent1">
                    <a:lumMod val="75000"/>
                  </a:schemeClr>
                </a:solidFill>
              </a:rPr>
              <a:t>Continuous Glucose Monitoring (CGM) Eligibility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7D3B-B77C-3C22-571A-3F16BCF4D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77081" cy="160337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chemeClr val="tx1"/>
                </a:solidFill>
              </a:rPr>
              <a:t>The ICB has a policy on who can be prescribed CGM on FP10 (available on ICB website)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solidFill>
                  <a:schemeClr val="tx1"/>
                </a:solidFill>
              </a:rPr>
              <a:t>CGM devices currently on our formulary are Libre 2 Plus and Dexcom One+.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solidFill>
                  <a:schemeClr val="tx1"/>
                </a:solidFill>
              </a:rPr>
              <a:t>Patients will also need a backup finger-prick meter. Check quantities of test strips – usually 50 every 2-3 months.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solidFill>
                  <a:schemeClr val="tx1"/>
                </a:solidFill>
              </a:rPr>
              <a:t>All patients with Type 1 Diabetes should be offered CGM.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C682E-54D3-8BF8-FEE5-8EF4D2103B50}"/>
              </a:ext>
            </a:extLst>
          </p:cNvPr>
          <p:cNvSpPr txBox="1"/>
          <p:nvPr/>
        </p:nvSpPr>
        <p:spPr>
          <a:xfrm>
            <a:off x="838199" y="3540415"/>
            <a:ext cx="10839237" cy="2622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R="109855" lvl="0" algn="l">
              <a:lnSpc>
                <a:spcPct val="107000"/>
              </a:lnSpc>
              <a:spcAft>
                <a:spcPts val="400"/>
              </a:spcAft>
            </a:pPr>
            <a:r>
              <a:rPr lang="en-GB" sz="13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Adults with </a:t>
            </a:r>
            <a:r>
              <a:rPr lang="en-GB" sz="13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type 2</a:t>
            </a:r>
            <a:r>
              <a:rPr lang="en-GB" sz="13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diabetes 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 eligible if they are prescribed </a:t>
            </a:r>
            <a:r>
              <a:rPr lang="en-GB" sz="13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more than one insulin injection a day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and</a:t>
            </a:r>
            <a:r>
              <a:rPr lang="en-GB" sz="13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meet one or more of the following criteria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</a:p>
          <a:p>
            <a:pPr marL="285750" marR="43180" indent="-285750">
              <a:lnSpc>
                <a:spcPct val="10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 a need, condition, or disability (including a learning disability or cognitive impairment) that means they cannot engage in monitoring their glucose levels by capillary blood glucose monitoring.</a:t>
            </a:r>
          </a:p>
          <a:p>
            <a:pPr marL="285750" marR="43180" indent="-285750">
              <a:lnSpc>
                <a:spcPct val="10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who would otherwise be advised to self-monitor at least 8 times a day.</a:t>
            </a:r>
          </a:p>
          <a:p>
            <a:pPr marL="285750" marR="43180" indent="-285750">
              <a:lnSpc>
                <a:spcPct val="10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ith </a:t>
            </a:r>
            <a:r>
              <a:rPr lang="en-GB" sz="13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recurrent hypoglycaemia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frequent events of hypoglycaemia that occur each week or at least twice per month and have an impact on quality of life.</a:t>
            </a:r>
            <a:endParaRPr lang="en-GB" sz="13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marR="43180" indent="-285750">
              <a:lnSpc>
                <a:spcPct val="10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one or more episodes of </a:t>
            </a:r>
            <a:r>
              <a:rPr lang="en-GB" sz="13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severe hypoglycaemia</a:t>
            </a: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the preceding 12 months that required assistance from another person to treat.</a:t>
            </a:r>
            <a:endParaRPr lang="en-GB" sz="13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marR="43180" indent="-285750">
              <a:lnSpc>
                <a:spcPct val="10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impaired hypoglycaemia awareness</a:t>
            </a:r>
            <a:endParaRPr lang="en-GB" sz="13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marR="43180" indent="-285750">
              <a:lnSpc>
                <a:spcPct val="10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patients who are pregnant. (CGM to be reviewed after delivery and stopped if patient no longer meets eligibility criteria).</a:t>
            </a:r>
          </a:p>
        </p:txBody>
      </p:sp>
    </p:spTree>
    <p:extLst>
      <p:ext uri="{BB962C8B-B14F-4D97-AF65-F5344CB8AC3E}">
        <p14:creationId xmlns:p14="http://schemas.microsoft.com/office/powerpoint/2010/main" val="3119774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9D5DF-2E2A-039A-79C0-83BE43E1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9" y="770564"/>
            <a:ext cx="10613561" cy="233298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How Well Did You Do?</a:t>
            </a:r>
          </a:p>
        </p:txBody>
      </p:sp>
      <p:pic>
        <p:nvPicPr>
          <p:cNvPr id="2050" name="Picture 2" descr="10,800+ Student Thinking Isolated Stock ...">
            <a:extLst>
              <a:ext uri="{FF2B5EF4-FFF2-40B4-BE49-F238E27FC236}">
                <a16:creationId xmlns:a16="http://schemas.microsoft.com/office/drawing/2014/main" id="{8C554293-E518-77E1-88F8-AC9107A48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211" y="3101386"/>
            <a:ext cx="2700569" cy="270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583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E2E0B-D675-5923-4E34-F94C2A9C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Question 1: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E1D54-6907-C24E-FD29-20CCC8B97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 fontAlgn="base">
              <a:buNone/>
            </a:pPr>
            <a:endParaRPr lang="en-GB" sz="2600" b="1" i="0" dirty="0">
              <a:solidFill>
                <a:srgbClr val="000000"/>
              </a:solidFill>
              <a:effectLst/>
            </a:endParaRPr>
          </a:p>
          <a:p>
            <a:pPr marL="0" indent="0" algn="l" rtl="0" fontAlgn="base">
              <a:buNone/>
            </a:pPr>
            <a:r>
              <a:rPr lang="en-GB" sz="2600" b="1" i="0" dirty="0">
                <a:solidFill>
                  <a:srgbClr val="000000"/>
                </a:solidFill>
                <a:effectLst/>
              </a:rPr>
              <a:t>What size needle is recommended for patients on insulin?</a:t>
            </a:r>
            <a:r>
              <a:rPr lang="en-GB" sz="26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0" indent="0" algn="l" rtl="0" fontAlgn="base">
              <a:buNone/>
            </a:pPr>
            <a:endParaRPr lang="en-GB" sz="26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DE1153-E231-2947-7E87-1AFA372AC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825708"/>
              </p:ext>
            </p:extLst>
          </p:nvPr>
        </p:nvGraphicFramePr>
        <p:xfrm>
          <a:off x="3726665" y="3190681"/>
          <a:ext cx="5191304" cy="198749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91304">
                  <a:extLst>
                    <a:ext uri="{9D8B030D-6E8A-4147-A177-3AD203B41FA5}">
                      <a16:colId xmlns:a16="http://schemas.microsoft.com/office/drawing/2014/main" val="1159949092"/>
                    </a:ext>
                  </a:extLst>
                </a:gridCol>
              </a:tblGrid>
              <a:tr h="662498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4mm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186728"/>
                  </a:ext>
                </a:extLst>
              </a:tr>
              <a:tr h="662498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999986"/>
                  </a:ext>
                </a:extLst>
              </a:tr>
              <a:tr h="662498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846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39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31C6-C35B-C3B7-B5BD-3C87ED531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Diabetes Resources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C11FF-CACD-E587-98B4-07A2352CA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Type 2 Diabetes Treatment Algorithm –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CG014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Insulin Guidelines for Type 1 and Type 2 Diabetes in Adults –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CG042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GP Prescribing Guide for Paediatric Patients with Type 1 Diabetes – </a:t>
            </a:r>
            <a:r>
              <a:rPr lang="en-GB" dirty="0">
                <a:solidFill>
                  <a:schemeClr val="tx1"/>
                </a:solidFill>
                <a:hlinkClick r:id="rId4"/>
              </a:rPr>
              <a:t>CG045 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Patient information leaflet: SGLT2i –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RD050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Patient information leaflet: injectable GLP1-RA -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RD051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Tirzepatide (</a:t>
            </a:r>
            <a:r>
              <a:rPr lang="en-GB" dirty="0" err="1">
                <a:solidFill>
                  <a:schemeClr val="tx1"/>
                </a:solidFill>
              </a:rPr>
              <a:t>Mounjaro</a:t>
            </a:r>
            <a:r>
              <a:rPr lang="en-GB" dirty="0">
                <a:solidFill>
                  <a:schemeClr val="tx1"/>
                </a:solidFill>
              </a:rPr>
              <a:t>®) Safety Spotlight –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RD054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Needles for Diabetes Medicines –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hlinkClick r:id="rId8"/>
              </a:rPr>
              <a:t>RD047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Blood Glucose Testing Strips PPL –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hlinkClick r:id="rId9"/>
              </a:rPr>
              <a:t>RD024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Blood Glucose Self-Monitoring Guideline –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hlinkClick r:id="rId10"/>
              </a:rPr>
              <a:t>RD003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4E02-D063-E023-B7B1-2B90A61E8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Question 2: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E3BD0-5ED0-A892-E573-F02AE1AB5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GB" sz="2600" b="1" i="0" dirty="0">
                <a:solidFill>
                  <a:srgbClr val="000000"/>
                </a:solidFill>
                <a:effectLst/>
              </a:rPr>
              <a:t>Which of these test strips are on our formulary?</a:t>
            </a:r>
          </a:p>
          <a:p>
            <a:pPr marL="0" indent="0" algn="l" rtl="0" fontAlgn="base">
              <a:buNone/>
            </a:pPr>
            <a:r>
              <a:rPr lang="en-GB" sz="26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0" indent="0" algn="l" rtl="0" fontAlgn="base">
              <a:buNone/>
            </a:pPr>
            <a:r>
              <a:rPr lang="en-GB" sz="26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838EAB-D06F-EE49-77B8-778927621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904709"/>
              </p:ext>
            </p:extLst>
          </p:nvPr>
        </p:nvGraphicFramePr>
        <p:xfrm>
          <a:off x="1356189" y="2692304"/>
          <a:ext cx="9298112" cy="32050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298112">
                  <a:extLst>
                    <a:ext uri="{9D8B030D-6E8A-4147-A177-3AD203B41FA5}">
                      <a16:colId xmlns:a16="http://schemas.microsoft.com/office/drawing/2014/main" val="1100519296"/>
                    </a:ext>
                  </a:extLst>
                </a:gridCol>
              </a:tblGrid>
              <a:tr h="641012">
                <a:tc>
                  <a:txBody>
                    <a:bodyPr/>
                    <a:lstStyle/>
                    <a:p>
                      <a:pPr algn="l"/>
                      <a:r>
                        <a:rPr lang="en-GB" sz="2000" b="1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GlucoFix</a:t>
                      </a:r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Tech 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387350"/>
                  </a:ext>
                </a:extLst>
              </a:tr>
              <a:tr h="641012">
                <a:tc>
                  <a:txBody>
                    <a:bodyPr/>
                    <a:lstStyle/>
                    <a:p>
                      <a:pPr algn="l"/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FreeStyle </a:t>
                      </a:r>
                      <a:r>
                        <a:rPr lang="en-GB" sz="2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Optium</a:t>
                      </a:r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825370"/>
                  </a:ext>
                </a:extLst>
              </a:tr>
              <a:tr h="641012">
                <a:tc>
                  <a:txBody>
                    <a:bodyPr/>
                    <a:lstStyle/>
                    <a:p>
                      <a:pPr algn="l"/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Contour Plus 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269462"/>
                  </a:ext>
                </a:extLst>
              </a:tr>
              <a:tr h="641012">
                <a:tc>
                  <a:txBody>
                    <a:bodyPr/>
                    <a:lstStyle/>
                    <a:p>
                      <a:pPr algn="l"/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Contour Next 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815852"/>
                  </a:ext>
                </a:extLst>
              </a:tr>
              <a:tr h="641012">
                <a:tc>
                  <a:txBody>
                    <a:bodyPr/>
                    <a:lstStyle/>
                    <a:p>
                      <a:pPr algn="l"/>
                      <a:r>
                        <a:rPr lang="en-GB" sz="2000" b="1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CareSens</a:t>
                      </a:r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Dual 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958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982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3233-D0BD-4AB5-D122-65ACAD020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Question 3: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275F9-8A6D-D80F-EB9E-F1EB8ED44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 fontAlgn="base">
              <a:buNone/>
            </a:pPr>
            <a:r>
              <a:rPr lang="en-GB" sz="2600" b="1" i="0" dirty="0">
                <a:solidFill>
                  <a:srgbClr val="000000"/>
                </a:solidFill>
                <a:effectLst/>
              </a:rPr>
              <a:t>How many doses are there is each </a:t>
            </a:r>
            <a:r>
              <a:rPr lang="en-GB" sz="2600" b="1" i="0" dirty="0" err="1">
                <a:solidFill>
                  <a:srgbClr val="000000"/>
                </a:solidFill>
                <a:effectLst/>
              </a:rPr>
              <a:t>Tirzepatide</a:t>
            </a:r>
            <a:r>
              <a:rPr lang="en-GB" sz="2600" b="1" i="0" dirty="0">
                <a:solidFill>
                  <a:srgbClr val="000000"/>
                </a:solidFill>
                <a:effectLst/>
              </a:rPr>
              <a:t> (</a:t>
            </a:r>
            <a:r>
              <a:rPr lang="en-GB" sz="2600" b="1" i="0" dirty="0" err="1">
                <a:solidFill>
                  <a:srgbClr val="000000"/>
                </a:solidFill>
                <a:effectLst/>
              </a:rPr>
              <a:t>Mounjaro</a:t>
            </a:r>
            <a:r>
              <a:rPr lang="en-GB" sz="2600" b="1" i="0" dirty="0">
                <a:solidFill>
                  <a:srgbClr val="000000"/>
                </a:solidFill>
                <a:effectLst/>
              </a:rPr>
              <a:t>) pen?</a:t>
            </a:r>
            <a:r>
              <a:rPr lang="en-GB" sz="26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0" indent="0" algn="l" rtl="0" fontAlgn="base">
              <a:buNone/>
            </a:pPr>
            <a:endParaRPr lang="en-GB" sz="26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83FFA8-AB01-4188-84C7-7CDEF514C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943129"/>
              </p:ext>
            </p:extLst>
          </p:nvPr>
        </p:nvGraphicFramePr>
        <p:xfrm>
          <a:off x="2642742" y="2886784"/>
          <a:ext cx="6906516" cy="22290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906516">
                  <a:extLst>
                    <a:ext uri="{9D8B030D-6E8A-4147-A177-3AD203B41FA5}">
                      <a16:colId xmlns:a16="http://schemas.microsoft.com/office/drawing/2014/main" val="2701694202"/>
                    </a:ext>
                  </a:extLst>
                </a:gridCol>
              </a:tblGrid>
              <a:tr h="557255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159004"/>
                  </a:ext>
                </a:extLst>
              </a:tr>
              <a:tr h="55725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82891"/>
                  </a:ext>
                </a:extLst>
              </a:tr>
              <a:tr h="55725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59894"/>
                  </a:ext>
                </a:extLst>
              </a:tr>
              <a:tr h="55725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2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357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7355-B90B-C68B-0761-3B5E3B3B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Question 4: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3DABA-C2D1-779B-D007-B678AB04E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sz="2600" b="1" i="0" dirty="0">
                <a:solidFill>
                  <a:srgbClr val="000000"/>
                </a:solidFill>
                <a:effectLst/>
              </a:rPr>
              <a:t>A patient needs a sharps bin if they are prescribed these items – true or false?</a:t>
            </a:r>
            <a:r>
              <a:rPr lang="en-GB" sz="26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0" indent="0" fontAlgn="base">
              <a:buNone/>
            </a:pPr>
            <a:endParaRPr lang="en-GB" sz="26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F57FB9-E38F-C400-DEE5-309700389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299873"/>
              </p:ext>
            </p:extLst>
          </p:nvPr>
        </p:nvGraphicFramePr>
        <p:xfrm>
          <a:off x="838200" y="3061699"/>
          <a:ext cx="8694220" cy="239387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694220">
                  <a:extLst>
                    <a:ext uri="{9D8B030D-6E8A-4147-A177-3AD203B41FA5}">
                      <a16:colId xmlns:a16="http://schemas.microsoft.com/office/drawing/2014/main" val="1506768258"/>
                    </a:ext>
                  </a:extLst>
                </a:gridCol>
              </a:tblGrid>
              <a:tr h="629648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Insulin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75422"/>
                  </a:ext>
                </a:extLst>
              </a:tr>
              <a:tr h="588077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Injectable GLP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331157"/>
                  </a:ext>
                </a:extLst>
              </a:tr>
              <a:tr h="588077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Blood glucose test strips &amp; lancets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884115"/>
                  </a:ext>
                </a:extLst>
              </a:tr>
              <a:tr h="588077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CGM sensors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527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277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51C2-0FCA-B92E-E04B-1F0EEA928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Question 5: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29660-C496-1BE9-6A8F-5F997D637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i="0" dirty="0">
                <a:solidFill>
                  <a:srgbClr val="000000"/>
                </a:solidFill>
                <a:effectLst/>
              </a:rPr>
              <a:t>For which of these patients would it be appropriate to prescribe safety needles on FP10?</a:t>
            </a:r>
            <a:r>
              <a:rPr lang="en-GB" sz="26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0" indent="0">
              <a:buNone/>
            </a:pPr>
            <a:endParaRPr lang="en-GB" sz="2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7F04B7-16F6-C063-3C4D-188E23AD0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69125"/>
              </p:ext>
            </p:extLst>
          </p:nvPr>
        </p:nvGraphicFramePr>
        <p:xfrm>
          <a:off x="838200" y="3233793"/>
          <a:ext cx="8786687" cy="1759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786687">
                  <a:extLst>
                    <a:ext uri="{9D8B030D-6E8A-4147-A177-3AD203B41FA5}">
                      <a16:colId xmlns:a16="http://schemas.microsoft.com/office/drawing/2014/main" val="980768202"/>
                    </a:ext>
                  </a:extLst>
                </a:gridCol>
              </a:tblGrid>
              <a:tr h="586482">
                <a:tc>
                  <a:txBody>
                    <a:bodyPr/>
                    <a:lstStyle/>
                    <a:p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8 year old patient with T1DM 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7743"/>
                  </a:ext>
                </a:extLst>
              </a:tr>
              <a:tr h="586482">
                <a:tc>
                  <a:txBody>
                    <a:bodyPr/>
                    <a:lstStyle/>
                    <a:p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patient living in a nursing home 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738321"/>
                  </a:ext>
                </a:extLst>
              </a:tr>
              <a:tr h="586482">
                <a:tc>
                  <a:txBody>
                    <a:bodyPr/>
                    <a:lstStyle/>
                    <a:p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patient that the District Nurses are visiting to administer insulin 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83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09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D0E9D-BC81-EF14-9428-AC39FE97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Question 6: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3CD4C-0BE6-46AC-5AB8-2A2C1DF50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i="0" dirty="0">
                <a:solidFill>
                  <a:srgbClr val="000000"/>
                </a:solidFill>
                <a:effectLst/>
              </a:rPr>
              <a:t>Which of these patients may need to self-monitor blood glucose?</a:t>
            </a:r>
            <a:r>
              <a:rPr lang="en-GB" sz="26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0" indent="0">
              <a:buNone/>
            </a:pPr>
            <a:endParaRPr lang="en-GB" sz="2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5B2C79-A19D-4190-BEB0-D61B906B9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339140"/>
              </p:ext>
            </p:extLst>
          </p:nvPr>
        </p:nvGraphicFramePr>
        <p:xfrm>
          <a:off x="838200" y="2743199"/>
          <a:ext cx="10122329" cy="334937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122329">
                  <a:extLst>
                    <a:ext uri="{9D8B030D-6E8A-4147-A177-3AD203B41FA5}">
                      <a16:colId xmlns:a16="http://schemas.microsoft.com/office/drawing/2014/main" val="3474745616"/>
                    </a:ext>
                  </a:extLst>
                </a:gridCol>
              </a:tblGrid>
              <a:tr h="478482">
                <a:tc>
                  <a:txBody>
                    <a:bodyPr/>
                    <a:lstStyle/>
                    <a:p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patient with Type 1 Diabetes on basal-bolus insulin 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09690"/>
                  </a:ext>
                </a:extLst>
              </a:tr>
              <a:tr h="478482">
                <a:tc>
                  <a:txBody>
                    <a:bodyPr/>
                    <a:lstStyle/>
                    <a:p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patient with Type 2 Diabetes on metformin, dapagliflozin and </a:t>
                      </a:r>
                      <a:r>
                        <a:rPr lang="en-GB" sz="2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semaglutide</a:t>
                      </a:r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997794"/>
                  </a:ext>
                </a:extLst>
              </a:tr>
              <a:tr h="478482">
                <a:tc>
                  <a:txBody>
                    <a:bodyPr/>
                    <a:lstStyle/>
                    <a:p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patient with Type 2 Diabetes on basal insulin only 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775246"/>
                  </a:ext>
                </a:extLst>
              </a:tr>
              <a:tr h="478482">
                <a:tc>
                  <a:txBody>
                    <a:bodyPr/>
                    <a:lstStyle/>
                    <a:p>
                      <a:pPr rtl="0" fontAlgn="base"/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newly diagnosed patient with Type 2 Diabetes treated with diet alone 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567660"/>
                  </a:ext>
                </a:extLst>
              </a:tr>
              <a:tr h="478482">
                <a:tc>
                  <a:txBody>
                    <a:bodyPr/>
                    <a:lstStyle/>
                    <a:p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patient with Type 2 diabetes on metformin and gliclazide 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192222"/>
                  </a:ext>
                </a:extLst>
              </a:tr>
              <a:tr h="478482">
                <a:tc>
                  <a:txBody>
                    <a:bodyPr/>
                    <a:lstStyle/>
                    <a:p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lorry driver with Type 2 Diabetes who is on metformin and pioglitazone 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605524"/>
                  </a:ext>
                </a:extLst>
              </a:tr>
              <a:tr h="478482">
                <a:tc>
                  <a:txBody>
                    <a:bodyPr/>
                    <a:lstStyle/>
                    <a:p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patient with gestational diabetes who is not on any medication 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432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085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7A933-807B-7395-9D47-2D61F3A28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17067-CCCB-2A67-A74C-A0FB56C1F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2"/>
              </a:rPr>
              <a:t>fazila.chunara@nhs.net</a:t>
            </a:r>
            <a:r>
              <a:rPr lang="en-GB" dirty="0"/>
              <a:t> </a:t>
            </a:r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jennifer.cronin@nhs.net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48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170+ Diabetes Test Strips Stock ...">
            <a:extLst>
              <a:ext uri="{FF2B5EF4-FFF2-40B4-BE49-F238E27FC236}">
                <a16:creationId xmlns:a16="http://schemas.microsoft.com/office/drawing/2014/main" id="{179C4D1C-CBE2-DFD1-E826-1EA32F0A5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39" y="10392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0F56B9-32D3-709F-3EB2-4212A24EA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073" y="2110858"/>
            <a:ext cx="10038208" cy="2076129"/>
          </a:xfrm>
        </p:spPr>
        <p:txBody>
          <a:bodyPr>
            <a:normAutofit fontScale="90000"/>
          </a:bodyPr>
          <a:lstStyle/>
          <a:p>
            <a:pPr algn="ctr"/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Test Your </a:t>
            </a: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Knowledge Quiz</a:t>
            </a:r>
          </a:p>
        </p:txBody>
      </p:sp>
      <p:pic>
        <p:nvPicPr>
          <p:cNvPr id="2056" name="Picture 8" descr="1,200+ Insulin Shot Stock Illustrations ...">
            <a:extLst>
              <a:ext uri="{FF2B5EF4-FFF2-40B4-BE49-F238E27FC236}">
                <a16:creationId xmlns:a16="http://schemas.microsoft.com/office/drawing/2014/main" id="{17E27453-FFB1-F864-F1BE-9683DA446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14" y="4186987"/>
            <a:ext cx="2937332" cy="19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52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E2E0B-D675-5923-4E34-F94C2A9C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Question 1: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E1D54-6907-C24E-FD29-20CCC8B97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 fontAlgn="base">
              <a:buNone/>
            </a:pPr>
            <a:endParaRPr lang="en-GB" sz="2600" b="1" i="0" dirty="0">
              <a:solidFill>
                <a:srgbClr val="000000"/>
              </a:solidFill>
              <a:effectLst/>
            </a:endParaRPr>
          </a:p>
          <a:p>
            <a:pPr marL="0" indent="0" algn="l" rtl="0" fontAlgn="base">
              <a:buNone/>
            </a:pPr>
            <a:r>
              <a:rPr lang="en-GB" sz="2600" b="1" i="0" dirty="0">
                <a:solidFill>
                  <a:srgbClr val="000000"/>
                </a:solidFill>
                <a:effectLst/>
              </a:rPr>
              <a:t>What size needle is recommended for patients on insulin?</a:t>
            </a:r>
            <a:r>
              <a:rPr lang="en-GB" sz="26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0" indent="0" algn="l" rtl="0" fontAlgn="base">
              <a:buNone/>
            </a:pPr>
            <a:endParaRPr lang="en-GB" sz="26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DE1153-E231-2947-7E87-1AFA372AC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974107"/>
              </p:ext>
            </p:extLst>
          </p:nvPr>
        </p:nvGraphicFramePr>
        <p:xfrm>
          <a:off x="3726665" y="3190681"/>
          <a:ext cx="5191304" cy="198749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91304">
                  <a:extLst>
                    <a:ext uri="{9D8B030D-6E8A-4147-A177-3AD203B41FA5}">
                      <a16:colId xmlns:a16="http://schemas.microsoft.com/office/drawing/2014/main" val="1159949092"/>
                    </a:ext>
                  </a:extLst>
                </a:gridCol>
              </a:tblGrid>
              <a:tr h="662498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186728"/>
                  </a:ext>
                </a:extLst>
              </a:tr>
              <a:tr h="662498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999986"/>
                  </a:ext>
                </a:extLst>
              </a:tr>
              <a:tr h="662498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846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75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4E02-D063-E023-B7B1-2B90A61E8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Question 2: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E3BD0-5ED0-A892-E573-F02AE1AB5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GB" sz="2600" b="1" i="0" dirty="0">
                <a:solidFill>
                  <a:srgbClr val="000000"/>
                </a:solidFill>
                <a:effectLst/>
              </a:rPr>
              <a:t>Which of these test strips are on our formulary?</a:t>
            </a:r>
          </a:p>
          <a:p>
            <a:pPr marL="0" indent="0" algn="l" rtl="0" fontAlgn="base">
              <a:buNone/>
            </a:pPr>
            <a:r>
              <a:rPr lang="en-GB" sz="26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0" indent="0" algn="l" rtl="0" fontAlgn="base">
              <a:buNone/>
            </a:pPr>
            <a:r>
              <a:rPr lang="en-GB" sz="26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838EAB-D06F-EE49-77B8-778927621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710895"/>
              </p:ext>
            </p:extLst>
          </p:nvPr>
        </p:nvGraphicFramePr>
        <p:xfrm>
          <a:off x="1356189" y="2692304"/>
          <a:ext cx="9298112" cy="32050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298112">
                  <a:extLst>
                    <a:ext uri="{9D8B030D-6E8A-4147-A177-3AD203B41FA5}">
                      <a16:colId xmlns:a16="http://schemas.microsoft.com/office/drawing/2014/main" val="1100519296"/>
                    </a:ext>
                  </a:extLst>
                </a:gridCol>
              </a:tblGrid>
              <a:tr h="641012">
                <a:tc>
                  <a:txBody>
                    <a:bodyPr/>
                    <a:lstStyle/>
                    <a:p>
                      <a:pPr algn="l"/>
                      <a:r>
                        <a:rPr lang="en-GB" sz="2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GlucoFix</a:t>
                      </a:r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Tech 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387350"/>
                  </a:ext>
                </a:extLst>
              </a:tr>
              <a:tr h="641012">
                <a:tc>
                  <a:txBody>
                    <a:bodyPr/>
                    <a:lstStyle/>
                    <a:p>
                      <a:pPr algn="l"/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FreeStyle </a:t>
                      </a:r>
                      <a:r>
                        <a:rPr lang="en-GB" sz="2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Optium</a:t>
                      </a:r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825370"/>
                  </a:ext>
                </a:extLst>
              </a:tr>
              <a:tr h="641012">
                <a:tc>
                  <a:txBody>
                    <a:bodyPr/>
                    <a:lstStyle/>
                    <a:p>
                      <a:pPr algn="l"/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Contour Plus 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69462"/>
                  </a:ext>
                </a:extLst>
              </a:tr>
              <a:tr h="641012">
                <a:tc>
                  <a:txBody>
                    <a:bodyPr/>
                    <a:lstStyle/>
                    <a:p>
                      <a:pPr algn="l"/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Contour Next 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815852"/>
                  </a:ext>
                </a:extLst>
              </a:tr>
              <a:tr h="641012">
                <a:tc>
                  <a:txBody>
                    <a:bodyPr/>
                    <a:lstStyle/>
                    <a:p>
                      <a:pPr algn="l"/>
                      <a:r>
                        <a:rPr lang="en-GB" sz="2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CareSens</a:t>
                      </a:r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Dual 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958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38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3233-D0BD-4AB5-D122-65ACAD020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Question 3: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275F9-8A6D-D80F-EB9E-F1EB8ED44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 fontAlgn="base">
              <a:buNone/>
            </a:pPr>
            <a:r>
              <a:rPr lang="en-GB" sz="2600" b="1" i="0" dirty="0">
                <a:solidFill>
                  <a:srgbClr val="000000"/>
                </a:solidFill>
                <a:effectLst/>
              </a:rPr>
              <a:t>How many doses are there is each </a:t>
            </a:r>
            <a:r>
              <a:rPr lang="en-GB" sz="2600" b="1" i="0" dirty="0" err="1">
                <a:solidFill>
                  <a:srgbClr val="000000"/>
                </a:solidFill>
                <a:effectLst/>
              </a:rPr>
              <a:t>Tirzepatide</a:t>
            </a:r>
            <a:r>
              <a:rPr lang="en-GB" sz="2600" b="1" i="0" dirty="0">
                <a:solidFill>
                  <a:srgbClr val="000000"/>
                </a:solidFill>
                <a:effectLst/>
              </a:rPr>
              <a:t> (</a:t>
            </a:r>
            <a:r>
              <a:rPr lang="en-GB" sz="2600" b="1" i="0" dirty="0" err="1">
                <a:solidFill>
                  <a:srgbClr val="000000"/>
                </a:solidFill>
                <a:effectLst/>
              </a:rPr>
              <a:t>Mounjaro</a:t>
            </a:r>
            <a:r>
              <a:rPr lang="en-GB" sz="2600" b="1" i="0" dirty="0">
                <a:solidFill>
                  <a:srgbClr val="000000"/>
                </a:solidFill>
                <a:effectLst/>
              </a:rPr>
              <a:t>) pen?</a:t>
            </a:r>
            <a:r>
              <a:rPr lang="en-GB" sz="26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0" indent="0" algn="l" rtl="0" fontAlgn="base">
              <a:buNone/>
            </a:pPr>
            <a:endParaRPr lang="en-GB" sz="26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83FFA8-AB01-4188-84C7-7CDEF514C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36622"/>
              </p:ext>
            </p:extLst>
          </p:nvPr>
        </p:nvGraphicFramePr>
        <p:xfrm>
          <a:off x="2642742" y="2886784"/>
          <a:ext cx="6906516" cy="22290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906516">
                  <a:extLst>
                    <a:ext uri="{9D8B030D-6E8A-4147-A177-3AD203B41FA5}">
                      <a16:colId xmlns:a16="http://schemas.microsoft.com/office/drawing/2014/main" val="2701694202"/>
                    </a:ext>
                  </a:extLst>
                </a:gridCol>
              </a:tblGrid>
              <a:tr h="557255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159004"/>
                  </a:ext>
                </a:extLst>
              </a:tr>
              <a:tr h="55725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82891"/>
                  </a:ext>
                </a:extLst>
              </a:tr>
              <a:tr h="55725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959894"/>
                  </a:ext>
                </a:extLst>
              </a:tr>
              <a:tr h="55725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2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88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7355-B90B-C68B-0761-3B5E3B3B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Question 4: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3DABA-C2D1-779B-D007-B678AB04E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sz="2600" b="1" i="0" dirty="0">
                <a:solidFill>
                  <a:srgbClr val="000000"/>
                </a:solidFill>
                <a:effectLst/>
              </a:rPr>
              <a:t>A patient needs a sharps bin if they are prescribed these items – true or false?</a:t>
            </a:r>
            <a:r>
              <a:rPr lang="en-GB" sz="26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0" indent="0" fontAlgn="base">
              <a:buNone/>
            </a:pPr>
            <a:endParaRPr lang="en-GB" sz="26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F57FB9-E38F-C400-DEE5-309700389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309016"/>
              </p:ext>
            </p:extLst>
          </p:nvPr>
        </p:nvGraphicFramePr>
        <p:xfrm>
          <a:off x="838200" y="3061699"/>
          <a:ext cx="8694220" cy="239387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694220">
                  <a:extLst>
                    <a:ext uri="{9D8B030D-6E8A-4147-A177-3AD203B41FA5}">
                      <a16:colId xmlns:a16="http://schemas.microsoft.com/office/drawing/2014/main" val="1506768258"/>
                    </a:ext>
                  </a:extLst>
                </a:gridCol>
              </a:tblGrid>
              <a:tr h="629648">
                <a:tc>
                  <a:txBody>
                    <a:bodyPr/>
                    <a:lstStyle/>
                    <a:p>
                      <a:pPr algn="l"/>
                      <a:r>
                        <a:rPr lang="en-GB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75422"/>
                  </a:ext>
                </a:extLst>
              </a:tr>
              <a:tr h="588077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Injectable GLP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331157"/>
                  </a:ext>
                </a:extLst>
              </a:tr>
              <a:tr h="588077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Blood glucose test strips &amp; lancets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884115"/>
                  </a:ext>
                </a:extLst>
              </a:tr>
              <a:tr h="588077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CGM sensors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527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51C2-0FCA-B92E-E04B-1F0EEA928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Question 5: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29660-C496-1BE9-6A8F-5F997D637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i="0" dirty="0">
                <a:solidFill>
                  <a:srgbClr val="000000"/>
                </a:solidFill>
                <a:effectLst/>
              </a:rPr>
              <a:t>For which of these patients would it be appropriate to prescribe safety needles on FP10?</a:t>
            </a:r>
            <a:r>
              <a:rPr lang="en-GB" sz="26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0" indent="0">
              <a:buNone/>
            </a:pPr>
            <a:endParaRPr lang="en-GB" sz="2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7F04B7-16F6-C063-3C4D-188E23AD0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777017"/>
              </p:ext>
            </p:extLst>
          </p:nvPr>
        </p:nvGraphicFramePr>
        <p:xfrm>
          <a:off x="838200" y="3233793"/>
          <a:ext cx="8786687" cy="17594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786687">
                  <a:extLst>
                    <a:ext uri="{9D8B030D-6E8A-4147-A177-3AD203B41FA5}">
                      <a16:colId xmlns:a16="http://schemas.microsoft.com/office/drawing/2014/main" val="980768202"/>
                    </a:ext>
                  </a:extLst>
                </a:gridCol>
              </a:tblGrid>
              <a:tr h="586482">
                <a:tc>
                  <a:txBody>
                    <a:bodyPr/>
                    <a:lstStyle/>
                    <a:p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8 year old patient with T1DM 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07743"/>
                  </a:ext>
                </a:extLst>
              </a:tr>
              <a:tr h="586482">
                <a:tc>
                  <a:txBody>
                    <a:bodyPr/>
                    <a:lstStyle/>
                    <a:p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patient living in a nursing home 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738321"/>
                  </a:ext>
                </a:extLst>
              </a:tr>
              <a:tr h="586482">
                <a:tc>
                  <a:txBody>
                    <a:bodyPr/>
                    <a:lstStyle/>
                    <a:p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patient that the District Nurses are visiting to administer insulin 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3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35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</TotalTime>
  <Words>2503</Words>
  <Application>Microsoft Office PowerPoint</Application>
  <PresentationFormat>Widescreen</PresentationFormat>
  <Paragraphs>309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Arial MT Medium</vt:lpstr>
      <vt:lpstr>Calibri</vt:lpstr>
      <vt:lpstr>Courier New</vt:lpstr>
      <vt:lpstr>Helvetica Neue</vt:lpstr>
      <vt:lpstr>Inter</vt:lpstr>
      <vt:lpstr>Office Theme</vt:lpstr>
      <vt:lpstr> </vt:lpstr>
      <vt:lpstr>NetFormulary Website</vt:lpstr>
      <vt:lpstr>Diabetes Resources Available</vt:lpstr>
      <vt:lpstr> Test Your  Knowledge Quiz</vt:lpstr>
      <vt:lpstr>Question 1: </vt:lpstr>
      <vt:lpstr>Question 2: </vt:lpstr>
      <vt:lpstr>Question 3: </vt:lpstr>
      <vt:lpstr>Question 4: </vt:lpstr>
      <vt:lpstr>Question 5: </vt:lpstr>
      <vt:lpstr>Question 6: </vt:lpstr>
      <vt:lpstr>Question 7: </vt:lpstr>
      <vt:lpstr>Type 2 Diabetes treatment algorithm – CG014 - Summary algorithm - Useful additional information        (e.g. HbA1c targets, remission) - Information on medication classes - Referral criteria - Appendix - insulin </vt:lpstr>
      <vt:lpstr>Insulin Guidance – CG042   - Insulin regimes  - Formulary choices  - Treatment of hypoglycaemia  - Dosage adjustment for different regimes.  </vt:lpstr>
      <vt:lpstr>GP Prescribing Guide for Paediatric Patients with Type 1 Diabetes – CG045     </vt:lpstr>
      <vt:lpstr>Patient Information Leaflets: SGLT2i and injectable GLP-1 RA</vt:lpstr>
      <vt:lpstr>Tirzepatide (Mounjaro®) Safety Spotlight</vt:lpstr>
      <vt:lpstr>Needles for Diabetes Medicines - RD047</vt:lpstr>
      <vt:lpstr>Blood glucose testing strips PPL - RD024</vt:lpstr>
      <vt:lpstr>PowerPoint Presentation</vt:lpstr>
      <vt:lpstr>Blood Glucose Self-monitoring Guideline - RD003</vt:lpstr>
      <vt:lpstr>Why use SMBG?</vt:lpstr>
      <vt:lpstr>Frequency of monitoring</vt:lpstr>
      <vt:lpstr>Frequency of monitoring (cont.)</vt:lpstr>
      <vt:lpstr>When to test blood ketones?</vt:lpstr>
      <vt:lpstr>How to test: patient advice</vt:lpstr>
      <vt:lpstr>Quantities of Strips/Lancets</vt:lpstr>
      <vt:lpstr>Continuous Glucose Monitoring (CGM) Eligibility Criteria</vt:lpstr>
      <vt:lpstr>How Well Did You Do?</vt:lpstr>
      <vt:lpstr>Question 1: </vt:lpstr>
      <vt:lpstr>Question 2: </vt:lpstr>
      <vt:lpstr>Question 3: </vt:lpstr>
      <vt:lpstr>Question 4: </vt:lpstr>
      <vt:lpstr>Question 5: </vt:lpstr>
      <vt:lpstr>Question 6: 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Uwins Rose (05A) NHS Coventry &amp; Rugby CCG</dc:creator>
  <cp:lastModifiedBy>TOWERS, Donna (COVENTRY &amp; RUGBY GP ALLIANCE LIMITED)</cp:lastModifiedBy>
  <cp:revision>98</cp:revision>
  <dcterms:created xsi:type="dcterms:W3CDTF">2022-06-21T10:28:50Z</dcterms:created>
  <dcterms:modified xsi:type="dcterms:W3CDTF">2025-06-12T07:00:09Z</dcterms:modified>
</cp:coreProperties>
</file>