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3" r:id="rId5"/>
    <p:sldId id="259" r:id="rId6"/>
    <p:sldId id="261" r:id="rId7"/>
    <p:sldId id="264" r:id="rId8"/>
    <p:sldId id="265" r:id="rId9"/>
    <p:sldId id="260" r:id="rId10"/>
    <p:sldId id="26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97" autoAdjust="0"/>
    <p:restoredTop sz="94660"/>
  </p:normalViewPr>
  <p:slideViewPr>
    <p:cSldViewPr snapToGrid="0">
      <p:cViewPr varScale="1">
        <p:scale>
          <a:sx n="63" d="100"/>
          <a:sy n="63" d="100"/>
        </p:scale>
        <p:origin x="64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_rels/data2.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4A1E7C2-DACE-4D5C-BE19-7A4439AEA104}" type="doc">
      <dgm:prSet loTypeId="urn:microsoft.com/office/officeart/2005/8/layout/list1" loCatId="list" qsTypeId="urn:microsoft.com/office/officeart/2005/8/quickstyle/simple4" qsCatId="simple" csTypeId="urn:microsoft.com/office/officeart/2005/8/colors/colorful2" csCatId="colorful"/>
      <dgm:spPr/>
      <dgm:t>
        <a:bodyPr/>
        <a:lstStyle/>
        <a:p>
          <a:endParaRPr lang="en-US"/>
        </a:p>
      </dgm:t>
    </dgm:pt>
    <dgm:pt modelId="{54FC5E53-21C5-448C-887E-0F41245F10B8}">
      <dgm:prSet/>
      <dgm:spPr/>
      <dgm:t>
        <a:bodyPr/>
        <a:lstStyle/>
        <a:p>
          <a:r>
            <a:rPr lang="en-GB"/>
            <a:t>CPCS</a:t>
          </a:r>
          <a:endParaRPr lang="en-US"/>
        </a:p>
      </dgm:t>
    </dgm:pt>
    <dgm:pt modelId="{437DA62A-CA19-4EBE-BEBA-A7E13435754B}" type="parTrans" cxnId="{32DBD10A-AC79-4813-AD17-E37B7C6D5EA7}">
      <dgm:prSet/>
      <dgm:spPr/>
      <dgm:t>
        <a:bodyPr/>
        <a:lstStyle/>
        <a:p>
          <a:endParaRPr lang="en-US"/>
        </a:p>
      </dgm:t>
    </dgm:pt>
    <dgm:pt modelId="{E77615B6-2E52-484A-A710-61CBB6BD4183}" type="sibTrans" cxnId="{32DBD10A-AC79-4813-AD17-E37B7C6D5EA7}">
      <dgm:prSet/>
      <dgm:spPr/>
      <dgm:t>
        <a:bodyPr/>
        <a:lstStyle/>
        <a:p>
          <a:endParaRPr lang="en-US"/>
        </a:p>
      </dgm:t>
    </dgm:pt>
    <dgm:pt modelId="{A75AD36A-EFE4-416F-85AE-050685E5243D}">
      <dgm:prSet/>
      <dgm:spPr/>
      <dgm:t>
        <a:bodyPr/>
        <a:lstStyle/>
        <a:p>
          <a:r>
            <a:rPr lang="en-GB"/>
            <a:t>Pharmacy first</a:t>
          </a:r>
          <a:endParaRPr lang="en-US"/>
        </a:p>
      </dgm:t>
    </dgm:pt>
    <dgm:pt modelId="{2A704445-A4A6-4A3F-9987-D74C065F0144}" type="parTrans" cxnId="{B5F0981E-E806-4C74-B541-AC4E29320D62}">
      <dgm:prSet/>
      <dgm:spPr/>
      <dgm:t>
        <a:bodyPr/>
        <a:lstStyle/>
        <a:p>
          <a:endParaRPr lang="en-US"/>
        </a:p>
      </dgm:t>
    </dgm:pt>
    <dgm:pt modelId="{45055ABE-1813-4E97-A840-EA7020F12616}" type="sibTrans" cxnId="{B5F0981E-E806-4C74-B541-AC4E29320D62}">
      <dgm:prSet/>
      <dgm:spPr/>
      <dgm:t>
        <a:bodyPr/>
        <a:lstStyle/>
        <a:p>
          <a:endParaRPr lang="en-US"/>
        </a:p>
      </dgm:t>
    </dgm:pt>
    <dgm:pt modelId="{FDA69F22-D06B-4481-A0A2-5794338B929A}">
      <dgm:prSet/>
      <dgm:spPr/>
      <dgm:t>
        <a:bodyPr/>
        <a:lstStyle/>
        <a:p>
          <a:r>
            <a:rPr lang="en-GB"/>
            <a:t>Oral contraception service</a:t>
          </a:r>
          <a:endParaRPr lang="en-US"/>
        </a:p>
      </dgm:t>
    </dgm:pt>
    <dgm:pt modelId="{ED661EED-2E03-493A-A073-79C8A9967147}" type="parTrans" cxnId="{95D78F91-2D87-47C3-BFE6-02E697AD60CC}">
      <dgm:prSet/>
      <dgm:spPr/>
      <dgm:t>
        <a:bodyPr/>
        <a:lstStyle/>
        <a:p>
          <a:endParaRPr lang="en-US"/>
        </a:p>
      </dgm:t>
    </dgm:pt>
    <dgm:pt modelId="{5596321D-1522-4E59-B368-D6907FAAE9E5}" type="sibTrans" cxnId="{95D78F91-2D87-47C3-BFE6-02E697AD60CC}">
      <dgm:prSet/>
      <dgm:spPr/>
      <dgm:t>
        <a:bodyPr/>
        <a:lstStyle/>
        <a:p>
          <a:endParaRPr lang="en-US"/>
        </a:p>
      </dgm:t>
    </dgm:pt>
    <dgm:pt modelId="{7BCAC770-3619-4965-90D8-693C3CD60B41}">
      <dgm:prSet/>
      <dgm:spPr/>
      <dgm:t>
        <a:bodyPr/>
        <a:lstStyle/>
        <a:p>
          <a:r>
            <a:rPr lang="en-GB"/>
            <a:t>Hypertension case finding service.</a:t>
          </a:r>
          <a:endParaRPr lang="en-US"/>
        </a:p>
      </dgm:t>
    </dgm:pt>
    <dgm:pt modelId="{13DC3F51-48A0-4FB2-8418-B276C201ED34}" type="parTrans" cxnId="{C5C70497-1A72-489F-9BBB-081BDB473980}">
      <dgm:prSet/>
      <dgm:spPr/>
      <dgm:t>
        <a:bodyPr/>
        <a:lstStyle/>
        <a:p>
          <a:endParaRPr lang="en-US"/>
        </a:p>
      </dgm:t>
    </dgm:pt>
    <dgm:pt modelId="{2A2F959C-576E-4846-9207-F2E4B3E8F229}" type="sibTrans" cxnId="{C5C70497-1A72-489F-9BBB-081BDB473980}">
      <dgm:prSet/>
      <dgm:spPr/>
      <dgm:t>
        <a:bodyPr/>
        <a:lstStyle/>
        <a:p>
          <a:endParaRPr lang="en-US"/>
        </a:p>
      </dgm:t>
    </dgm:pt>
    <dgm:pt modelId="{3214FA6E-AD34-46C3-983D-01F877AC05E3}" type="pres">
      <dgm:prSet presAssocID="{E4A1E7C2-DACE-4D5C-BE19-7A4439AEA104}" presName="linear" presStyleCnt="0">
        <dgm:presLayoutVars>
          <dgm:dir/>
          <dgm:animLvl val="lvl"/>
          <dgm:resizeHandles val="exact"/>
        </dgm:presLayoutVars>
      </dgm:prSet>
      <dgm:spPr/>
    </dgm:pt>
    <dgm:pt modelId="{B2C233E4-EF47-43BC-BB4F-9B1D333265D6}" type="pres">
      <dgm:prSet presAssocID="{54FC5E53-21C5-448C-887E-0F41245F10B8}" presName="parentLin" presStyleCnt="0"/>
      <dgm:spPr/>
    </dgm:pt>
    <dgm:pt modelId="{6F5530AD-66B7-48C4-A6C8-A271661BFD4C}" type="pres">
      <dgm:prSet presAssocID="{54FC5E53-21C5-448C-887E-0F41245F10B8}" presName="parentLeftMargin" presStyleLbl="node1" presStyleIdx="0" presStyleCnt="4"/>
      <dgm:spPr/>
    </dgm:pt>
    <dgm:pt modelId="{750E894D-A295-4A21-9038-637FAA7387C1}" type="pres">
      <dgm:prSet presAssocID="{54FC5E53-21C5-448C-887E-0F41245F10B8}" presName="parentText" presStyleLbl="node1" presStyleIdx="0" presStyleCnt="4">
        <dgm:presLayoutVars>
          <dgm:chMax val="0"/>
          <dgm:bulletEnabled val="1"/>
        </dgm:presLayoutVars>
      </dgm:prSet>
      <dgm:spPr/>
    </dgm:pt>
    <dgm:pt modelId="{980EE8A3-61CC-4EA0-BE81-834102620447}" type="pres">
      <dgm:prSet presAssocID="{54FC5E53-21C5-448C-887E-0F41245F10B8}" presName="negativeSpace" presStyleCnt="0"/>
      <dgm:spPr/>
    </dgm:pt>
    <dgm:pt modelId="{E0E73A11-9F03-47BA-9D3B-EF3AD4E9A256}" type="pres">
      <dgm:prSet presAssocID="{54FC5E53-21C5-448C-887E-0F41245F10B8}" presName="childText" presStyleLbl="conFgAcc1" presStyleIdx="0" presStyleCnt="4">
        <dgm:presLayoutVars>
          <dgm:bulletEnabled val="1"/>
        </dgm:presLayoutVars>
      </dgm:prSet>
      <dgm:spPr/>
    </dgm:pt>
    <dgm:pt modelId="{09CDB53A-FA18-47E5-B4BD-4AEF758B3F38}" type="pres">
      <dgm:prSet presAssocID="{E77615B6-2E52-484A-A710-61CBB6BD4183}" presName="spaceBetweenRectangles" presStyleCnt="0"/>
      <dgm:spPr/>
    </dgm:pt>
    <dgm:pt modelId="{40D4F1B1-B12C-41AE-8F35-06167EFFFDB7}" type="pres">
      <dgm:prSet presAssocID="{A75AD36A-EFE4-416F-85AE-050685E5243D}" presName="parentLin" presStyleCnt="0"/>
      <dgm:spPr/>
    </dgm:pt>
    <dgm:pt modelId="{E76D6C02-96E0-4C82-98C4-803F7AE12B2B}" type="pres">
      <dgm:prSet presAssocID="{A75AD36A-EFE4-416F-85AE-050685E5243D}" presName="parentLeftMargin" presStyleLbl="node1" presStyleIdx="0" presStyleCnt="4"/>
      <dgm:spPr/>
    </dgm:pt>
    <dgm:pt modelId="{5A337A54-C279-4B17-9236-A0255C5338FD}" type="pres">
      <dgm:prSet presAssocID="{A75AD36A-EFE4-416F-85AE-050685E5243D}" presName="parentText" presStyleLbl="node1" presStyleIdx="1" presStyleCnt="4">
        <dgm:presLayoutVars>
          <dgm:chMax val="0"/>
          <dgm:bulletEnabled val="1"/>
        </dgm:presLayoutVars>
      </dgm:prSet>
      <dgm:spPr/>
    </dgm:pt>
    <dgm:pt modelId="{4654B7E2-E23B-4DE7-8B62-B07D8D292B86}" type="pres">
      <dgm:prSet presAssocID="{A75AD36A-EFE4-416F-85AE-050685E5243D}" presName="negativeSpace" presStyleCnt="0"/>
      <dgm:spPr/>
    </dgm:pt>
    <dgm:pt modelId="{43AEED9A-35EB-478C-AB6E-934269874318}" type="pres">
      <dgm:prSet presAssocID="{A75AD36A-EFE4-416F-85AE-050685E5243D}" presName="childText" presStyleLbl="conFgAcc1" presStyleIdx="1" presStyleCnt="4">
        <dgm:presLayoutVars>
          <dgm:bulletEnabled val="1"/>
        </dgm:presLayoutVars>
      </dgm:prSet>
      <dgm:spPr/>
    </dgm:pt>
    <dgm:pt modelId="{430CAC2A-C754-4626-9917-506A788764BF}" type="pres">
      <dgm:prSet presAssocID="{45055ABE-1813-4E97-A840-EA7020F12616}" presName="spaceBetweenRectangles" presStyleCnt="0"/>
      <dgm:spPr/>
    </dgm:pt>
    <dgm:pt modelId="{536839F7-067F-40DF-8FA4-7F7AF6B9A677}" type="pres">
      <dgm:prSet presAssocID="{FDA69F22-D06B-4481-A0A2-5794338B929A}" presName="parentLin" presStyleCnt="0"/>
      <dgm:spPr/>
    </dgm:pt>
    <dgm:pt modelId="{44A6ABCF-0E4D-4573-A77F-ABC4A2F7BBF7}" type="pres">
      <dgm:prSet presAssocID="{FDA69F22-D06B-4481-A0A2-5794338B929A}" presName="parentLeftMargin" presStyleLbl="node1" presStyleIdx="1" presStyleCnt="4"/>
      <dgm:spPr/>
    </dgm:pt>
    <dgm:pt modelId="{2A7C8B90-A092-4D61-84C7-AE8FF5EDB573}" type="pres">
      <dgm:prSet presAssocID="{FDA69F22-D06B-4481-A0A2-5794338B929A}" presName="parentText" presStyleLbl="node1" presStyleIdx="2" presStyleCnt="4">
        <dgm:presLayoutVars>
          <dgm:chMax val="0"/>
          <dgm:bulletEnabled val="1"/>
        </dgm:presLayoutVars>
      </dgm:prSet>
      <dgm:spPr/>
    </dgm:pt>
    <dgm:pt modelId="{621AB42F-98ED-413C-A205-BC17F8AA11BD}" type="pres">
      <dgm:prSet presAssocID="{FDA69F22-D06B-4481-A0A2-5794338B929A}" presName="negativeSpace" presStyleCnt="0"/>
      <dgm:spPr/>
    </dgm:pt>
    <dgm:pt modelId="{4E75349E-BDD9-4E4E-86D9-BC18872EBFF4}" type="pres">
      <dgm:prSet presAssocID="{FDA69F22-D06B-4481-A0A2-5794338B929A}" presName="childText" presStyleLbl="conFgAcc1" presStyleIdx="2" presStyleCnt="4">
        <dgm:presLayoutVars>
          <dgm:bulletEnabled val="1"/>
        </dgm:presLayoutVars>
      </dgm:prSet>
      <dgm:spPr/>
    </dgm:pt>
    <dgm:pt modelId="{319DFF89-12B2-4EFB-AB57-CDCD608C069A}" type="pres">
      <dgm:prSet presAssocID="{5596321D-1522-4E59-B368-D6907FAAE9E5}" presName="spaceBetweenRectangles" presStyleCnt="0"/>
      <dgm:spPr/>
    </dgm:pt>
    <dgm:pt modelId="{76D6F9C3-6B04-4AF5-835B-5869B309CBBE}" type="pres">
      <dgm:prSet presAssocID="{7BCAC770-3619-4965-90D8-693C3CD60B41}" presName="parentLin" presStyleCnt="0"/>
      <dgm:spPr/>
    </dgm:pt>
    <dgm:pt modelId="{EED0289F-64D0-479E-ABAD-72739ECAC78D}" type="pres">
      <dgm:prSet presAssocID="{7BCAC770-3619-4965-90D8-693C3CD60B41}" presName="parentLeftMargin" presStyleLbl="node1" presStyleIdx="2" presStyleCnt="4"/>
      <dgm:spPr/>
    </dgm:pt>
    <dgm:pt modelId="{96EC38A2-C5AD-4F01-9BC0-A8E37D3AAEB7}" type="pres">
      <dgm:prSet presAssocID="{7BCAC770-3619-4965-90D8-693C3CD60B41}" presName="parentText" presStyleLbl="node1" presStyleIdx="3" presStyleCnt="4">
        <dgm:presLayoutVars>
          <dgm:chMax val="0"/>
          <dgm:bulletEnabled val="1"/>
        </dgm:presLayoutVars>
      </dgm:prSet>
      <dgm:spPr/>
    </dgm:pt>
    <dgm:pt modelId="{AE9A8CF0-DDCD-48C9-9F75-EAA3064AD20A}" type="pres">
      <dgm:prSet presAssocID="{7BCAC770-3619-4965-90D8-693C3CD60B41}" presName="negativeSpace" presStyleCnt="0"/>
      <dgm:spPr/>
    </dgm:pt>
    <dgm:pt modelId="{DFCB4435-C942-4501-B798-BD7B899B8B6D}" type="pres">
      <dgm:prSet presAssocID="{7BCAC770-3619-4965-90D8-693C3CD60B41}" presName="childText" presStyleLbl="conFgAcc1" presStyleIdx="3" presStyleCnt="4">
        <dgm:presLayoutVars>
          <dgm:bulletEnabled val="1"/>
        </dgm:presLayoutVars>
      </dgm:prSet>
      <dgm:spPr/>
    </dgm:pt>
  </dgm:ptLst>
  <dgm:cxnLst>
    <dgm:cxn modelId="{32DBD10A-AC79-4813-AD17-E37B7C6D5EA7}" srcId="{E4A1E7C2-DACE-4D5C-BE19-7A4439AEA104}" destId="{54FC5E53-21C5-448C-887E-0F41245F10B8}" srcOrd="0" destOrd="0" parTransId="{437DA62A-CA19-4EBE-BEBA-A7E13435754B}" sibTransId="{E77615B6-2E52-484A-A710-61CBB6BD4183}"/>
    <dgm:cxn modelId="{B5F0981E-E806-4C74-B541-AC4E29320D62}" srcId="{E4A1E7C2-DACE-4D5C-BE19-7A4439AEA104}" destId="{A75AD36A-EFE4-416F-85AE-050685E5243D}" srcOrd="1" destOrd="0" parTransId="{2A704445-A4A6-4A3F-9987-D74C065F0144}" sibTransId="{45055ABE-1813-4E97-A840-EA7020F12616}"/>
    <dgm:cxn modelId="{15BEE527-00B1-4630-A0E9-A17730944A03}" type="presOf" srcId="{E4A1E7C2-DACE-4D5C-BE19-7A4439AEA104}" destId="{3214FA6E-AD34-46C3-983D-01F877AC05E3}" srcOrd="0" destOrd="0" presId="urn:microsoft.com/office/officeart/2005/8/layout/list1"/>
    <dgm:cxn modelId="{16F2412B-8307-480A-957F-C291290F91D5}" type="presOf" srcId="{A75AD36A-EFE4-416F-85AE-050685E5243D}" destId="{5A337A54-C279-4B17-9236-A0255C5338FD}" srcOrd="1" destOrd="0" presId="urn:microsoft.com/office/officeart/2005/8/layout/list1"/>
    <dgm:cxn modelId="{A4931F5C-8FE7-48EE-B1CE-B5833B67B1AB}" type="presOf" srcId="{A75AD36A-EFE4-416F-85AE-050685E5243D}" destId="{E76D6C02-96E0-4C82-98C4-803F7AE12B2B}" srcOrd="0" destOrd="0" presId="urn:microsoft.com/office/officeart/2005/8/layout/list1"/>
    <dgm:cxn modelId="{BD72A94B-D525-4EF3-B8A0-87477EA67A0F}" type="presOf" srcId="{54FC5E53-21C5-448C-887E-0F41245F10B8}" destId="{750E894D-A295-4A21-9038-637FAA7387C1}" srcOrd="1" destOrd="0" presId="urn:microsoft.com/office/officeart/2005/8/layout/list1"/>
    <dgm:cxn modelId="{78A33984-DF0A-4E7E-8027-CA617DE5C197}" type="presOf" srcId="{7BCAC770-3619-4965-90D8-693C3CD60B41}" destId="{96EC38A2-C5AD-4F01-9BC0-A8E37D3AAEB7}" srcOrd="1" destOrd="0" presId="urn:microsoft.com/office/officeart/2005/8/layout/list1"/>
    <dgm:cxn modelId="{95D78F91-2D87-47C3-BFE6-02E697AD60CC}" srcId="{E4A1E7C2-DACE-4D5C-BE19-7A4439AEA104}" destId="{FDA69F22-D06B-4481-A0A2-5794338B929A}" srcOrd="2" destOrd="0" parTransId="{ED661EED-2E03-493A-A073-79C8A9967147}" sibTransId="{5596321D-1522-4E59-B368-D6907FAAE9E5}"/>
    <dgm:cxn modelId="{C5C70497-1A72-489F-9BBB-081BDB473980}" srcId="{E4A1E7C2-DACE-4D5C-BE19-7A4439AEA104}" destId="{7BCAC770-3619-4965-90D8-693C3CD60B41}" srcOrd="3" destOrd="0" parTransId="{13DC3F51-48A0-4FB2-8418-B276C201ED34}" sibTransId="{2A2F959C-576E-4846-9207-F2E4B3E8F229}"/>
    <dgm:cxn modelId="{16F717AD-C830-425D-BDBC-D2EDBD78D843}" type="presOf" srcId="{7BCAC770-3619-4965-90D8-693C3CD60B41}" destId="{EED0289F-64D0-479E-ABAD-72739ECAC78D}" srcOrd="0" destOrd="0" presId="urn:microsoft.com/office/officeart/2005/8/layout/list1"/>
    <dgm:cxn modelId="{B7C4A6B4-A72C-4FDC-8BD7-48AD4B8D47B1}" type="presOf" srcId="{FDA69F22-D06B-4481-A0A2-5794338B929A}" destId="{44A6ABCF-0E4D-4573-A77F-ABC4A2F7BBF7}" srcOrd="0" destOrd="0" presId="urn:microsoft.com/office/officeart/2005/8/layout/list1"/>
    <dgm:cxn modelId="{6BA1F5E4-5278-40DC-8805-B7CA419C2521}" type="presOf" srcId="{FDA69F22-D06B-4481-A0A2-5794338B929A}" destId="{2A7C8B90-A092-4D61-84C7-AE8FF5EDB573}" srcOrd="1" destOrd="0" presId="urn:microsoft.com/office/officeart/2005/8/layout/list1"/>
    <dgm:cxn modelId="{DCCD0DFA-7AAF-4384-8979-189A4462C17C}" type="presOf" srcId="{54FC5E53-21C5-448C-887E-0F41245F10B8}" destId="{6F5530AD-66B7-48C4-A6C8-A271661BFD4C}" srcOrd="0" destOrd="0" presId="urn:microsoft.com/office/officeart/2005/8/layout/list1"/>
    <dgm:cxn modelId="{62D8B289-170F-441C-A752-9C151CC9A99C}" type="presParOf" srcId="{3214FA6E-AD34-46C3-983D-01F877AC05E3}" destId="{B2C233E4-EF47-43BC-BB4F-9B1D333265D6}" srcOrd="0" destOrd="0" presId="urn:microsoft.com/office/officeart/2005/8/layout/list1"/>
    <dgm:cxn modelId="{12DC2A72-E64F-4FF6-A3DF-665B29841B7D}" type="presParOf" srcId="{B2C233E4-EF47-43BC-BB4F-9B1D333265D6}" destId="{6F5530AD-66B7-48C4-A6C8-A271661BFD4C}" srcOrd="0" destOrd="0" presId="urn:microsoft.com/office/officeart/2005/8/layout/list1"/>
    <dgm:cxn modelId="{81322CD3-59F6-4811-B344-629C077F6E0A}" type="presParOf" srcId="{B2C233E4-EF47-43BC-BB4F-9B1D333265D6}" destId="{750E894D-A295-4A21-9038-637FAA7387C1}" srcOrd="1" destOrd="0" presId="urn:microsoft.com/office/officeart/2005/8/layout/list1"/>
    <dgm:cxn modelId="{BFB8D152-F936-45F7-B2C2-61BF4A03A14C}" type="presParOf" srcId="{3214FA6E-AD34-46C3-983D-01F877AC05E3}" destId="{980EE8A3-61CC-4EA0-BE81-834102620447}" srcOrd="1" destOrd="0" presId="urn:microsoft.com/office/officeart/2005/8/layout/list1"/>
    <dgm:cxn modelId="{D992FC86-56B9-4D63-9261-8C3A8EC505F7}" type="presParOf" srcId="{3214FA6E-AD34-46C3-983D-01F877AC05E3}" destId="{E0E73A11-9F03-47BA-9D3B-EF3AD4E9A256}" srcOrd="2" destOrd="0" presId="urn:microsoft.com/office/officeart/2005/8/layout/list1"/>
    <dgm:cxn modelId="{962DC599-11A2-431E-A2FD-012213D89376}" type="presParOf" srcId="{3214FA6E-AD34-46C3-983D-01F877AC05E3}" destId="{09CDB53A-FA18-47E5-B4BD-4AEF758B3F38}" srcOrd="3" destOrd="0" presId="urn:microsoft.com/office/officeart/2005/8/layout/list1"/>
    <dgm:cxn modelId="{CFD4FDA2-5BFC-4E52-955B-3B6F5430D59E}" type="presParOf" srcId="{3214FA6E-AD34-46C3-983D-01F877AC05E3}" destId="{40D4F1B1-B12C-41AE-8F35-06167EFFFDB7}" srcOrd="4" destOrd="0" presId="urn:microsoft.com/office/officeart/2005/8/layout/list1"/>
    <dgm:cxn modelId="{F1039512-3FFC-4CAF-9223-FE6F8BE0BCEC}" type="presParOf" srcId="{40D4F1B1-B12C-41AE-8F35-06167EFFFDB7}" destId="{E76D6C02-96E0-4C82-98C4-803F7AE12B2B}" srcOrd="0" destOrd="0" presId="urn:microsoft.com/office/officeart/2005/8/layout/list1"/>
    <dgm:cxn modelId="{F92866E3-6528-4714-BDC9-7E132B32EDCC}" type="presParOf" srcId="{40D4F1B1-B12C-41AE-8F35-06167EFFFDB7}" destId="{5A337A54-C279-4B17-9236-A0255C5338FD}" srcOrd="1" destOrd="0" presId="urn:microsoft.com/office/officeart/2005/8/layout/list1"/>
    <dgm:cxn modelId="{9A160BC6-A752-4709-8831-625E30B4CE3B}" type="presParOf" srcId="{3214FA6E-AD34-46C3-983D-01F877AC05E3}" destId="{4654B7E2-E23B-4DE7-8B62-B07D8D292B86}" srcOrd="5" destOrd="0" presId="urn:microsoft.com/office/officeart/2005/8/layout/list1"/>
    <dgm:cxn modelId="{0F1A4327-5158-483D-BE97-867F422787EF}" type="presParOf" srcId="{3214FA6E-AD34-46C3-983D-01F877AC05E3}" destId="{43AEED9A-35EB-478C-AB6E-934269874318}" srcOrd="6" destOrd="0" presId="urn:microsoft.com/office/officeart/2005/8/layout/list1"/>
    <dgm:cxn modelId="{A79619E6-BE34-4B08-9808-0EAE9B232535}" type="presParOf" srcId="{3214FA6E-AD34-46C3-983D-01F877AC05E3}" destId="{430CAC2A-C754-4626-9917-506A788764BF}" srcOrd="7" destOrd="0" presId="urn:microsoft.com/office/officeart/2005/8/layout/list1"/>
    <dgm:cxn modelId="{949308BD-6410-4F94-B0D1-D24E6F2069A4}" type="presParOf" srcId="{3214FA6E-AD34-46C3-983D-01F877AC05E3}" destId="{536839F7-067F-40DF-8FA4-7F7AF6B9A677}" srcOrd="8" destOrd="0" presId="urn:microsoft.com/office/officeart/2005/8/layout/list1"/>
    <dgm:cxn modelId="{059623EE-0C7E-440F-8296-D4CE709FA04D}" type="presParOf" srcId="{536839F7-067F-40DF-8FA4-7F7AF6B9A677}" destId="{44A6ABCF-0E4D-4573-A77F-ABC4A2F7BBF7}" srcOrd="0" destOrd="0" presId="urn:microsoft.com/office/officeart/2005/8/layout/list1"/>
    <dgm:cxn modelId="{3DAFE442-E620-4F92-9BD8-C73679835E1E}" type="presParOf" srcId="{536839F7-067F-40DF-8FA4-7F7AF6B9A677}" destId="{2A7C8B90-A092-4D61-84C7-AE8FF5EDB573}" srcOrd="1" destOrd="0" presId="urn:microsoft.com/office/officeart/2005/8/layout/list1"/>
    <dgm:cxn modelId="{604E9DF5-39F2-4688-A9C0-04F0480153D2}" type="presParOf" srcId="{3214FA6E-AD34-46C3-983D-01F877AC05E3}" destId="{621AB42F-98ED-413C-A205-BC17F8AA11BD}" srcOrd="9" destOrd="0" presId="urn:microsoft.com/office/officeart/2005/8/layout/list1"/>
    <dgm:cxn modelId="{5F951BC8-186D-4A51-842D-CF41D440CBE6}" type="presParOf" srcId="{3214FA6E-AD34-46C3-983D-01F877AC05E3}" destId="{4E75349E-BDD9-4E4E-86D9-BC18872EBFF4}" srcOrd="10" destOrd="0" presId="urn:microsoft.com/office/officeart/2005/8/layout/list1"/>
    <dgm:cxn modelId="{8036E7C5-71E8-4C5D-A69F-84E94C038428}" type="presParOf" srcId="{3214FA6E-AD34-46C3-983D-01F877AC05E3}" destId="{319DFF89-12B2-4EFB-AB57-CDCD608C069A}" srcOrd="11" destOrd="0" presId="urn:microsoft.com/office/officeart/2005/8/layout/list1"/>
    <dgm:cxn modelId="{DCE0E14C-3498-4483-888F-5A618D6CD9BE}" type="presParOf" srcId="{3214FA6E-AD34-46C3-983D-01F877AC05E3}" destId="{76D6F9C3-6B04-4AF5-835B-5869B309CBBE}" srcOrd="12" destOrd="0" presId="urn:microsoft.com/office/officeart/2005/8/layout/list1"/>
    <dgm:cxn modelId="{1ACA3C1C-601D-48D2-94EB-B3478BF2053D}" type="presParOf" srcId="{76D6F9C3-6B04-4AF5-835B-5869B309CBBE}" destId="{EED0289F-64D0-479E-ABAD-72739ECAC78D}" srcOrd="0" destOrd="0" presId="urn:microsoft.com/office/officeart/2005/8/layout/list1"/>
    <dgm:cxn modelId="{613F4B29-09AD-4A00-B5E7-A9FAD9BD0C14}" type="presParOf" srcId="{76D6F9C3-6B04-4AF5-835B-5869B309CBBE}" destId="{96EC38A2-C5AD-4F01-9BC0-A8E37D3AAEB7}" srcOrd="1" destOrd="0" presId="urn:microsoft.com/office/officeart/2005/8/layout/list1"/>
    <dgm:cxn modelId="{9069FD90-3FA3-4A05-ADF1-DB31B29A7241}" type="presParOf" srcId="{3214FA6E-AD34-46C3-983D-01F877AC05E3}" destId="{AE9A8CF0-DDCD-48C9-9F75-EAA3064AD20A}" srcOrd="13" destOrd="0" presId="urn:microsoft.com/office/officeart/2005/8/layout/list1"/>
    <dgm:cxn modelId="{8342F5AE-81B5-4D81-ABA4-785FCAF6CC5F}" type="presParOf" srcId="{3214FA6E-AD34-46C3-983D-01F877AC05E3}" destId="{DFCB4435-C942-4501-B798-BD7B899B8B6D}"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AE74F8A-5DAF-418C-9616-97FBCEBF6A9A}" type="doc">
      <dgm:prSet loTypeId="urn:microsoft.com/office/officeart/2018/5/layout/IconCircleLabelList" loCatId="icon" qsTypeId="urn:microsoft.com/office/officeart/2005/8/quickstyle/simple1" qsCatId="simple" csTypeId="urn:microsoft.com/office/officeart/2005/8/colors/accent1_2" csCatId="accent1" phldr="1"/>
      <dgm:spPr/>
      <dgm:t>
        <a:bodyPr/>
        <a:lstStyle/>
        <a:p>
          <a:endParaRPr lang="en-US"/>
        </a:p>
      </dgm:t>
    </dgm:pt>
    <dgm:pt modelId="{8F903F79-8827-4A75-9535-97790488C25E}">
      <dgm:prSet/>
      <dgm:spPr/>
      <dgm:t>
        <a:bodyPr/>
        <a:lstStyle/>
        <a:p>
          <a:pPr>
            <a:lnSpc>
              <a:spcPct val="100000"/>
            </a:lnSpc>
            <a:defRPr cap="all"/>
          </a:pPr>
          <a:r>
            <a:rPr lang="en-GB"/>
            <a:t>Collaborative working.</a:t>
          </a:r>
          <a:endParaRPr lang="en-US"/>
        </a:p>
      </dgm:t>
    </dgm:pt>
    <dgm:pt modelId="{988E3731-BCFC-412C-AEE7-D1FD3504FFFF}" type="parTrans" cxnId="{5575AD43-D706-4259-95E6-7EA5B4A67BE5}">
      <dgm:prSet/>
      <dgm:spPr/>
      <dgm:t>
        <a:bodyPr/>
        <a:lstStyle/>
        <a:p>
          <a:endParaRPr lang="en-US"/>
        </a:p>
      </dgm:t>
    </dgm:pt>
    <dgm:pt modelId="{975CC686-5413-4A33-9571-A04C21E0D82A}" type="sibTrans" cxnId="{5575AD43-D706-4259-95E6-7EA5B4A67BE5}">
      <dgm:prSet/>
      <dgm:spPr/>
      <dgm:t>
        <a:bodyPr/>
        <a:lstStyle/>
        <a:p>
          <a:endParaRPr lang="en-US"/>
        </a:p>
      </dgm:t>
    </dgm:pt>
    <dgm:pt modelId="{7DFF6E0B-66E2-44CE-B12F-FBDD8E665905}">
      <dgm:prSet/>
      <dgm:spPr/>
      <dgm:t>
        <a:bodyPr/>
        <a:lstStyle/>
        <a:p>
          <a:pPr>
            <a:lnSpc>
              <a:spcPct val="100000"/>
            </a:lnSpc>
            <a:defRPr cap="all"/>
          </a:pPr>
          <a:r>
            <a:rPr lang="en-GB"/>
            <a:t>Good communication. </a:t>
          </a:r>
          <a:endParaRPr lang="en-US"/>
        </a:p>
      </dgm:t>
    </dgm:pt>
    <dgm:pt modelId="{3A0C26E4-18F5-4FB3-BBA2-84560DD4CF6D}" type="parTrans" cxnId="{73447643-BFF4-41D4-A941-493757DDB441}">
      <dgm:prSet/>
      <dgm:spPr/>
      <dgm:t>
        <a:bodyPr/>
        <a:lstStyle/>
        <a:p>
          <a:endParaRPr lang="en-US"/>
        </a:p>
      </dgm:t>
    </dgm:pt>
    <dgm:pt modelId="{89251506-935C-47E9-87A4-98C0F634F487}" type="sibTrans" cxnId="{73447643-BFF4-41D4-A941-493757DDB441}">
      <dgm:prSet/>
      <dgm:spPr/>
      <dgm:t>
        <a:bodyPr/>
        <a:lstStyle/>
        <a:p>
          <a:endParaRPr lang="en-US"/>
        </a:p>
      </dgm:t>
    </dgm:pt>
    <dgm:pt modelId="{9EEF5993-3199-43BE-9151-70A7E1D8B671}">
      <dgm:prSet/>
      <dgm:spPr/>
      <dgm:t>
        <a:bodyPr/>
        <a:lstStyle/>
        <a:p>
          <a:pPr>
            <a:lnSpc>
              <a:spcPct val="100000"/>
            </a:lnSpc>
            <a:defRPr cap="all"/>
          </a:pPr>
          <a:r>
            <a:rPr lang="en-GB"/>
            <a:t>Patient benefit. </a:t>
          </a:r>
          <a:endParaRPr lang="en-US"/>
        </a:p>
      </dgm:t>
    </dgm:pt>
    <dgm:pt modelId="{20A6112E-0D23-4581-9F44-AA98A8BE7240}" type="parTrans" cxnId="{1CAD60E7-3BA7-4ADB-9EC7-8A2C6014DD8D}">
      <dgm:prSet/>
      <dgm:spPr/>
      <dgm:t>
        <a:bodyPr/>
        <a:lstStyle/>
        <a:p>
          <a:endParaRPr lang="en-US"/>
        </a:p>
      </dgm:t>
    </dgm:pt>
    <dgm:pt modelId="{464F2F3A-A389-4C8A-BC0A-2B6404C46983}" type="sibTrans" cxnId="{1CAD60E7-3BA7-4ADB-9EC7-8A2C6014DD8D}">
      <dgm:prSet/>
      <dgm:spPr/>
      <dgm:t>
        <a:bodyPr/>
        <a:lstStyle/>
        <a:p>
          <a:endParaRPr lang="en-US"/>
        </a:p>
      </dgm:t>
    </dgm:pt>
    <dgm:pt modelId="{600CEEC1-AD6C-404D-89C1-89F7BC1C749E}">
      <dgm:prSet/>
      <dgm:spPr/>
      <dgm:t>
        <a:bodyPr/>
        <a:lstStyle/>
        <a:p>
          <a:pPr>
            <a:lnSpc>
              <a:spcPct val="100000"/>
            </a:lnSpc>
            <a:defRPr cap="all"/>
          </a:pPr>
          <a:r>
            <a:rPr lang="en-GB"/>
            <a:t>Transfer of care efficiently. </a:t>
          </a:r>
          <a:endParaRPr lang="en-US"/>
        </a:p>
      </dgm:t>
    </dgm:pt>
    <dgm:pt modelId="{02A75740-63FE-431B-A2F7-7E059EBF09E1}" type="parTrans" cxnId="{07D99C50-9F88-4094-A1D3-BFCDB9F1DD96}">
      <dgm:prSet/>
      <dgm:spPr/>
      <dgm:t>
        <a:bodyPr/>
        <a:lstStyle/>
        <a:p>
          <a:endParaRPr lang="en-US"/>
        </a:p>
      </dgm:t>
    </dgm:pt>
    <dgm:pt modelId="{F5A2C726-DC6C-46D3-85BA-38B4CC4CFD93}" type="sibTrans" cxnId="{07D99C50-9F88-4094-A1D3-BFCDB9F1DD96}">
      <dgm:prSet/>
      <dgm:spPr/>
      <dgm:t>
        <a:bodyPr/>
        <a:lstStyle/>
        <a:p>
          <a:endParaRPr lang="en-US"/>
        </a:p>
      </dgm:t>
    </dgm:pt>
    <dgm:pt modelId="{1B033663-07DA-4E47-BA01-A36A57F13D79}" type="pres">
      <dgm:prSet presAssocID="{FAE74F8A-5DAF-418C-9616-97FBCEBF6A9A}" presName="root" presStyleCnt="0">
        <dgm:presLayoutVars>
          <dgm:dir/>
          <dgm:resizeHandles val="exact"/>
        </dgm:presLayoutVars>
      </dgm:prSet>
      <dgm:spPr/>
    </dgm:pt>
    <dgm:pt modelId="{84FCDD9C-2A93-40EC-ADBE-5E71A7F4F9FB}" type="pres">
      <dgm:prSet presAssocID="{8F903F79-8827-4A75-9535-97790488C25E}" presName="compNode" presStyleCnt="0"/>
      <dgm:spPr/>
    </dgm:pt>
    <dgm:pt modelId="{F1B8190D-2665-43E7-AEA1-1DCA5C1381EB}" type="pres">
      <dgm:prSet presAssocID="{8F903F79-8827-4A75-9535-97790488C25E}" presName="iconBgRect" presStyleLbl="bgShp" presStyleIdx="0" presStyleCnt="4"/>
      <dgm:spPr/>
    </dgm:pt>
    <dgm:pt modelId="{F92175E2-2C12-48C3-8E48-DFFDA8E61044}" type="pres">
      <dgm:prSet presAssocID="{8F903F79-8827-4A75-9535-97790488C25E}"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Users"/>
        </a:ext>
      </dgm:extLst>
    </dgm:pt>
    <dgm:pt modelId="{6C0BAE0B-E72D-43FA-8FB4-17E063525F88}" type="pres">
      <dgm:prSet presAssocID="{8F903F79-8827-4A75-9535-97790488C25E}" presName="spaceRect" presStyleCnt="0"/>
      <dgm:spPr/>
    </dgm:pt>
    <dgm:pt modelId="{34F01011-64BA-4013-B796-620D53AE2B1C}" type="pres">
      <dgm:prSet presAssocID="{8F903F79-8827-4A75-9535-97790488C25E}" presName="textRect" presStyleLbl="revTx" presStyleIdx="0" presStyleCnt="4">
        <dgm:presLayoutVars>
          <dgm:chMax val="1"/>
          <dgm:chPref val="1"/>
        </dgm:presLayoutVars>
      </dgm:prSet>
      <dgm:spPr/>
    </dgm:pt>
    <dgm:pt modelId="{964DE120-56BA-4145-B155-EFBB317CCC6A}" type="pres">
      <dgm:prSet presAssocID="{975CC686-5413-4A33-9571-A04C21E0D82A}" presName="sibTrans" presStyleCnt="0"/>
      <dgm:spPr/>
    </dgm:pt>
    <dgm:pt modelId="{AC5D6701-B91A-4670-A984-E3530A869342}" type="pres">
      <dgm:prSet presAssocID="{7DFF6E0B-66E2-44CE-B12F-FBDD8E665905}" presName="compNode" presStyleCnt="0"/>
      <dgm:spPr/>
    </dgm:pt>
    <dgm:pt modelId="{9F6EC7F4-F1FA-4080-AAFA-A0406DD291AE}" type="pres">
      <dgm:prSet presAssocID="{7DFF6E0B-66E2-44CE-B12F-FBDD8E665905}" presName="iconBgRect" presStyleLbl="bgShp" presStyleIdx="1" presStyleCnt="4"/>
      <dgm:spPr/>
    </dgm:pt>
    <dgm:pt modelId="{254E2095-1CE8-4F69-A1B5-7C71F4E30CFC}" type="pres">
      <dgm:prSet presAssocID="{7DFF6E0B-66E2-44CE-B12F-FBDD8E665905}"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Thumbs Up Sign"/>
        </a:ext>
      </dgm:extLst>
    </dgm:pt>
    <dgm:pt modelId="{48268F26-A74E-413A-82F2-6702511D041B}" type="pres">
      <dgm:prSet presAssocID="{7DFF6E0B-66E2-44CE-B12F-FBDD8E665905}" presName="spaceRect" presStyleCnt="0"/>
      <dgm:spPr/>
    </dgm:pt>
    <dgm:pt modelId="{C577ECDF-D094-4D34-A14F-B38AE8C6BACA}" type="pres">
      <dgm:prSet presAssocID="{7DFF6E0B-66E2-44CE-B12F-FBDD8E665905}" presName="textRect" presStyleLbl="revTx" presStyleIdx="1" presStyleCnt="4">
        <dgm:presLayoutVars>
          <dgm:chMax val="1"/>
          <dgm:chPref val="1"/>
        </dgm:presLayoutVars>
      </dgm:prSet>
      <dgm:spPr/>
    </dgm:pt>
    <dgm:pt modelId="{4FEC9788-BD6C-4CF5-86C1-9A46013FE848}" type="pres">
      <dgm:prSet presAssocID="{89251506-935C-47E9-87A4-98C0F634F487}" presName="sibTrans" presStyleCnt="0"/>
      <dgm:spPr/>
    </dgm:pt>
    <dgm:pt modelId="{35EDF010-918C-46FB-A59F-5A074C57DDE0}" type="pres">
      <dgm:prSet presAssocID="{9EEF5993-3199-43BE-9151-70A7E1D8B671}" presName="compNode" presStyleCnt="0"/>
      <dgm:spPr/>
    </dgm:pt>
    <dgm:pt modelId="{940322BC-0D18-4B16-8D92-C1FF6C27A155}" type="pres">
      <dgm:prSet presAssocID="{9EEF5993-3199-43BE-9151-70A7E1D8B671}" presName="iconBgRect" presStyleLbl="bgShp" presStyleIdx="2" presStyleCnt="4"/>
      <dgm:spPr/>
    </dgm:pt>
    <dgm:pt modelId="{7564A312-92CB-4B5B-BF28-206B95A8466B}" type="pres">
      <dgm:prSet presAssocID="{9EEF5993-3199-43BE-9151-70A7E1D8B671}"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Hospital"/>
        </a:ext>
      </dgm:extLst>
    </dgm:pt>
    <dgm:pt modelId="{278DD9E5-0F28-463D-BD4D-9F3AF581C236}" type="pres">
      <dgm:prSet presAssocID="{9EEF5993-3199-43BE-9151-70A7E1D8B671}" presName="spaceRect" presStyleCnt="0"/>
      <dgm:spPr/>
    </dgm:pt>
    <dgm:pt modelId="{D7C4E234-DD72-475E-93EA-3AC0C693C73F}" type="pres">
      <dgm:prSet presAssocID="{9EEF5993-3199-43BE-9151-70A7E1D8B671}" presName="textRect" presStyleLbl="revTx" presStyleIdx="2" presStyleCnt="4">
        <dgm:presLayoutVars>
          <dgm:chMax val="1"/>
          <dgm:chPref val="1"/>
        </dgm:presLayoutVars>
      </dgm:prSet>
      <dgm:spPr/>
    </dgm:pt>
    <dgm:pt modelId="{06B6909E-0657-4FF5-9DFC-FDD3E1389AB2}" type="pres">
      <dgm:prSet presAssocID="{464F2F3A-A389-4C8A-BC0A-2B6404C46983}" presName="sibTrans" presStyleCnt="0"/>
      <dgm:spPr/>
    </dgm:pt>
    <dgm:pt modelId="{428FCA3C-EACE-460B-B928-16816ED0FA08}" type="pres">
      <dgm:prSet presAssocID="{600CEEC1-AD6C-404D-89C1-89F7BC1C749E}" presName="compNode" presStyleCnt="0"/>
      <dgm:spPr/>
    </dgm:pt>
    <dgm:pt modelId="{507D57E4-E2A6-4E7F-BA3D-98BBC12D3D9A}" type="pres">
      <dgm:prSet presAssocID="{600CEEC1-AD6C-404D-89C1-89F7BC1C749E}" presName="iconBgRect" presStyleLbl="bgShp" presStyleIdx="3" presStyleCnt="4"/>
      <dgm:spPr/>
    </dgm:pt>
    <dgm:pt modelId="{CDB99B0E-3CDC-4947-BEA9-850DF17067E1}" type="pres">
      <dgm:prSet presAssocID="{600CEEC1-AD6C-404D-89C1-89F7BC1C749E}"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Server"/>
        </a:ext>
      </dgm:extLst>
    </dgm:pt>
    <dgm:pt modelId="{D4C905B3-1F94-434B-B014-8E14E189F5A7}" type="pres">
      <dgm:prSet presAssocID="{600CEEC1-AD6C-404D-89C1-89F7BC1C749E}" presName="spaceRect" presStyleCnt="0"/>
      <dgm:spPr/>
    </dgm:pt>
    <dgm:pt modelId="{2A60E8E5-6E12-4F7D-B0C1-E81AA78B3EDB}" type="pres">
      <dgm:prSet presAssocID="{600CEEC1-AD6C-404D-89C1-89F7BC1C749E}" presName="textRect" presStyleLbl="revTx" presStyleIdx="3" presStyleCnt="4">
        <dgm:presLayoutVars>
          <dgm:chMax val="1"/>
          <dgm:chPref val="1"/>
        </dgm:presLayoutVars>
      </dgm:prSet>
      <dgm:spPr/>
    </dgm:pt>
  </dgm:ptLst>
  <dgm:cxnLst>
    <dgm:cxn modelId="{BEE7AB0F-380C-43B1-BE43-BE4B02C794D6}" type="presOf" srcId="{600CEEC1-AD6C-404D-89C1-89F7BC1C749E}" destId="{2A60E8E5-6E12-4F7D-B0C1-E81AA78B3EDB}" srcOrd="0" destOrd="0" presId="urn:microsoft.com/office/officeart/2018/5/layout/IconCircleLabelList"/>
    <dgm:cxn modelId="{67D89430-37F6-440B-82A3-2603AF16C05B}" type="presOf" srcId="{8F903F79-8827-4A75-9535-97790488C25E}" destId="{34F01011-64BA-4013-B796-620D53AE2B1C}" srcOrd="0" destOrd="0" presId="urn:microsoft.com/office/officeart/2018/5/layout/IconCircleLabelList"/>
    <dgm:cxn modelId="{73447643-BFF4-41D4-A941-493757DDB441}" srcId="{FAE74F8A-5DAF-418C-9616-97FBCEBF6A9A}" destId="{7DFF6E0B-66E2-44CE-B12F-FBDD8E665905}" srcOrd="1" destOrd="0" parTransId="{3A0C26E4-18F5-4FB3-BBA2-84560DD4CF6D}" sibTransId="{89251506-935C-47E9-87A4-98C0F634F487}"/>
    <dgm:cxn modelId="{5575AD43-D706-4259-95E6-7EA5B4A67BE5}" srcId="{FAE74F8A-5DAF-418C-9616-97FBCEBF6A9A}" destId="{8F903F79-8827-4A75-9535-97790488C25E}" srcOrd="0" destOrd="0" parTransId="{988E3731-BCFC-412C-AEE7-D1FD3504FFFF}" sibTransId="{975CC686-5413-4A33-9571-A04C21E0D82A}"/>
    <dgm:cxn modelId="{07D99C50-9F88-4094-A1D3-BFCDB9F1DD96}" srcId="{FAE74F8A-5DAF-418C-9616-97FBCEBF6A9A}" destId="{600CEEC1-AD6C-404D-89C1-89F7BC1C749E}" srcOrd="3" destOrd="0" parTransId="{02A75740-63FE-431B-A2F7-7E059EBF09E1}" sibTransId="{F5A2C726-DC6C-46D3-85BA-38B4CC4CFD93}"/>
    <dgm:cxn modelId="{54A9DFB7-0947-41B0-B7DD-41CCB3FF88AF}" type="presOf" srcId="{9EEF5993-3199-43BE-9151-70A7E1D8B671}" destId="{D7C4E234-DD72-475E-93EA-3AC0C693C73F}" srcOrd="0" destOrd="0" presId="urn:microsoft.com/office/officeart/2018/5/layout/IconCircleLabelList"/>
    <dgm:cxn modelId="{8B1B49C2-B4FC-4A45-A2D7-C3835F1C4EF2}" type="presOf" srcId="{7DFF6E0B-66E2-44CE-B12F-FBDD8E665905}" destId="{C577ECDF-D094-4D34-A14F-B38AE8C6BACA}" srcOrd="0" destOrd="0" presId="urn:microsoft.com/office/officeart/2018/5/layout/IconCircleLabelList"/>
    <dgm:cxn modelId="{1CAD60E7-3BA7-4ADB-9EC7-8A2C6014DD8D}" srcId="{FAE74F8A-5DAF-418C-9616-97FBCEBF6A9A}" destId="{9EEF5993-3199-43BE-9151-70A7E1D8B671}" srcOrd="2" destOrd="0" parTransId="{20A6112E-0D23-4581-9F44-AA98A8BE7240}" sibTransId="{464F2F3A-A389-4C8A-BC0A-2B6404C46983}"/>
    <dgm:cxn modelId="{EA789BE8-D151-4F7B-94D8-013F915BD982}" type="presOf" srcId="{FAE74F8A-5DAF-418C-9616-97FBCEBF6A9A}" destId="{1B033663-07DA-4E47-BA01-A36A57F13D79}" srcOrd="0" destOrd="0" presId="urn:microsoft.com/office/officeart/2018/5/layout/IconCircleLabelList"/>
    <dgm:cxn modelId="{2AE22318-BBF4-47AC-8F03-4ECBA27D0255}" type="presParOf" srcId="{1B033663-07DA-4E47-BA01-A36A57F13D79}" destId="{84FCDD9C-2A93-40EC-ADBE-5E71A7F4F9FB}" srcOrd="0" destOrd="0" presId="urn:microsoft.com/office/officeart/2018/5/layout/IconCircleLabelList"/>
    <dgm:cxn modelId="{F8EDA568-5F2C-46AF-A6E7-750A4180A252}" type="presParOf" srcId="{84FCDD9C-2A93-40EC-ADBE-5E71A7F4F9FB}" destId="{F1B8190D-2665-43E7-AEA1-1DCA5C1381EB}" srcOrd="0" destOrd="0" presId="urn:microsoft.com/office/officeart/2018/5/layout/IconCircleLabelList"/>
    <dgm:cxn modelId="{6D9AE465-5A07-47FE-AD0A-24347608A5A7}" type="presParOf" srcId="{84FCDD9C-2A93-40EC-ADBE-5E71A7F4F9FB}" destId="{F92175E2-2C12-48C3-8E48-DFFDA8E61044}" srcOrd="1" destOrd="0" presId="urn:microsoft.com/office/officeart/2018/5/layout/IconCircleLabelList"/>
    <dgm:cxn modelId="{67CB294E-D706-4572-932D-12E40D138760}" type="presParOf" srcId="{84FCDD9C-2A93-40EC-ADBE-5E71A7F4F9FB}" destId="{6C0BAE0B-E72D-43FA-8FB4-17E063525F88}" srcOrd="2" destOrd="0" presId="urn:microsoft.com/office/officeart/2018/5/layout/IconCircleLabelList"/>
    <dgm:cxn modelId="{9817BAC2-0B78-459B-ABEA-596BA0EAB9E5}" type="presParOf" srcId="{84FCDD9C-2A93-40EC-ADBE-5E71A7F4F9FB}" destId="{34F01011-64BA-4013-B796-620D53AE2B1C}" srcOrd="3" destOrd="0" presId="urn:microsoft.com/office/officeart/2018/5/layout/IconCircleLabelList"/>
    <dgm:cxn modelId="{7386A09C-4E62-482F-98C5-D83B5B7816C8}" type="presParOf" srcId="{1B033663-07DA-4E47-BA01-A36A57F13D79}" destId="{964DE120-56BA-4145-B155-EFBB317CCC6A}" srcOrd="1" destOrd="0" presId="urn:microsoft.com/office/officeart/2018/5/layout/IconCircleLabelList"/>
    <dgm:cxn modelId="{1ED99F35-E761-44AA-9ED3-F7BC3FE9E428}" type="presParOf" srcId="{1B033663-07DA-4E47-BA01-A36A57F13D79}" destId="{AC5D6701-B91A-4670-A984-E3530A869342}" srcOrd="2" destOrd="0" presId="urn:microsoft.com/office/officeart/2018/5/layout/IconCircleLabelList"/>
    <dgm:cxn modelId="{FC6CA814-E702-4940-88A4-F4378373451B}" type="presParOf" srcId="{AC5D6701-B91A-4670-A984-E3530A869342}" destId="{9F6EC7F4-F1FA-4080-AAFA-A0406DD291AE}" srcOrd="0" destOrd="0" presId="urn:microsoft.com/office/officeart/2018/5/layout/IconCircleLabelList"/>
    <dgm:cxn modelId="{2FC48428-984C-427E-8523-D25C7AAD1215}" type="presParOf" srcId="{AC5D6701-B91A-4670-A984-E3530A869342}" destId="{254E2095-1CE8-4F69-A1B5-7C71F4E30CFC}" srcOrd="1" destOrd="0" presId="urn:microsoft.com/office/officeart/2018/5/layout/IconCircleLabelList"/>
    <dgm:cxn modelId="{F6BB1C21-DD88-4331-A31A-7D01A03CE661}" type="presParOf" srcId="{AC5D6701-B91A-4670-A984-E3530A869342}" destId="{48268F26-A74E-413A-82F2-6702511D041B}" srcOrd="2" destOrd="0" presId="urn:microsoft.com/office/officeart/2018/5/layout/IconCircleLabelList"/>
    <dgm:cxn modelId="{769843C2-4538-47CC-95B5-D6C0732C7040}" type="presParOf" srcId="{AC5D6701-B91A-4670-A984-E3530A869342}" destId="{C577ECDF-D094-4D34-A14F-B38AE8C6BACA}" srcOrd="3" destOrd="0" presId="urn:microsoft.com/office/officeart/2018/5/layout/IconCircleLabelList"/>
    <dgm:cxn modelId="{7A309EF0-2C9C-40D0-993F-C6A1EA53DC52}" type="presParOf" srcId="{1B033663-07DA-4E47-BA01-A36A57F13D79}" destId="{4FEC9788-BD6C-4CF5-86C1-9A46013FE848}" srcOrd="3" destOrd="0" presId="urn:microsoft.com/office/officeart/2018/5/layout/IconCircleLabelList"/>
    <dgm:cxn modelId="{6318A47F-1C7E-470B-BB9B-1FB5E6C48D37}" type="presParOf" srcId="{1B033663-07DA-4E47-BA01-A36A57F13D79}" destId="{35EDF010-918C-46FB-A59F-5A074C57DDE0}" srcOrd="4" destOrd="0" presId="urn:microsoft.com/office/officeart/2018/5/layout/IconCircleLabelList"/>
    <dgm:cxn modelId="{9F987B0B-0465-402E-A0BF-14E14C4D0A28}" type="presParOf" srcId="{35EDF010-918C-46FB-A59F-5A074C57DDE0}" destId="{940322BC-0D18-4B16-8D92-C1FF6C27A155}" srcOrd="0" destOrd="0" presId="urn:microsoft.com/office/officeart/2018/5/layout/IconCircleLabelList"/>
    <dgm:cxn modelId="{AE41C792-E21F-46C1-B76C-768591EB29EE}" type="presParOf" srcId="{35EDF010-918C-46FB-A59F-5A074C57DDE0}" destId="{7564A312-92CB-4B5B-BF28-206B95A8466B}" srcOrd="1" destOrd="0" presId="urn:microsoft.com/office/officeart/2018/5/layout/IconCircleLabelList"/>
    <dgm:cxn modelId="{1CDF4B94-7022-419B-A78A-57E35943E76B}" type="presParOf" srcId="{35EDF010-918C-46FB-A59F-5A074C57DDE0}" destId="{278DD9E5-0F28-463D-BD4D-9F3AF581C236}" srcOrd="2" destOrd="0" presId="urn:microsoft.com/office/officeart/2018/5/layout/IconCircleLabelList"/>
    <dgm:cxn modelId="{8A470F75-F3CE-40F9-BB17-88F5D0E17D66}" type="presParOf" srcId="{35EDF010-918C-46FB-A59F-5A074C57DDE0}" destId="{D7C4E234-DD72-475E-93EA-3AC0C693C73F}" srcOrd="3" destOrd="0" presId="urn:microsoft.com/office/officeart/2018/5/layout/IconCircleLabelList"/>
    <dgm:cxn modelId="{0337A2A0-3755-4E87-9B05-08A9D9145833}" type="presParOf" srcId="{1B033663-07DA-4E47-BA01-A36A57F13D79}" destId="{06B6909E-0657-4FF5-9DFC-FDD3E1389AB2}" srcOrd="5" destOrd="0" presId="urn:microsoft.com/office/officeart/2018/5/layout/IconCircleLabelList"/>
    <dgm:cxn modelId="{0C166035-758D-487C-85D5-A021A880D192}" type="presParOf" srcId="{1B033663-07DA-4E47-BA01-A36A57F13D79}" destId="{428FCA3C-EACE-460B-B928-16816ED0FA08}" srcOrd="6" destOrd="0" presId="urn:microsoft.com/office/officeart/2018/5/layout/IconCircleLabelList"/>
    <dgm:cxn modelId="{D13398AB-2D6A-46C0-B194-3A22D6A6888D}" type="presParOf" srcId="{428FCA3C-EACE-460B-B928-16816ED0FA08}" destId="{507D57E4-E2A6-4E7F-BA3D-98BBC12D3D9A}" srcOrd="0" destOrd="0" presId="urn:microsoft.com/office/officeart/2018/5/layout/IconCircleLabelList"/>
    <dgm:cxn modelId="{281B7E52-A491-4A5C-ABE1-77C43B897D92}" type="presParOf" srcId="{428FCA3C-EACE-460B-B928-16816ED0FA08}" destId="{CDB99B0E-3CDC-4947-BEA9-850DF17067E1}" srcOrd="1" destOrd="0" presId="urn:microsoft.com/office/officeart/2018/5/layout/IconCircleLabelList"/>
    <dgm:cxn modelId="{10CA5B0B-8B34-4A01-B223-1ED2C5B3CDB5}" type="presParOf" srcId="{428FCA3C-EACE-460B-B928-16816ED0FA08}" destId="{D4C905B3-1F94-434B-B014-8E14E189F5A7}" srcOrd="2" destOrd="0" presId="urn:microsoft.com/office/officeart/2018/5/layout/IconCircleLabelList"/>
    <dgm:cxn modelId="{F0ECB225-D56A-43DB-A36B-2C3733AB0E0D}" type="presParOf" srcId="{428FCA3C-EACE-460B-B928-16816ED0FA08}" destId="{2A60E8E5-6E12-4F7D-B0C1-E81AA78B3EDB}"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E73A11-9F03-47BA-9D3B-EF3AD4E9A256}">
      <dsp:nvSpPr>
        <dsp:cNvPr id="0" name=""/>
        <dsp:cNvSpPr/>
      </dsp:nvSpPr>
      <dsp:spPr>
        <a:xfrm>
          <a:off x="0" y="968720"/>
          <a:ext cx="6666833" cy="604800"/>
        </a:xfrm>
        <a:prstGeom prst="rect">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750E894D-A295-4A21-9038-637FAA7387C1}">
      <dsp:nvSpPr>
        <dsp:cNvPr id="0" name=""/>
        <dsp:cNvSpPr/>
      </dsp:nvSpPr>
      <dsp:spPr>
        <a:xfrm>
          <a:off x="333341" y="614480"/>
          <a:ext cx="4666783" cy="70848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1066800">
            <a:lnSpc>
              <a:spcPct val="90000"/>
            </a:lnSpc>
            <a:spcBef>
              <a:spcPct val="0"/>
            </a:spcBef>
            <a:spcAft>
              <a:spcPct val="35000"/>
            </a:spcAft>
            <a:buNone/>
          </a:pPr>
          <a:r>
            <a:rPr lang="en-GB" sz="2400" kern="1200"/>
            <a:t>CPCS</a:t>
          </a:r>
          <a:endParaRPr lang="en-US" sz="2400" kern="1200"/>
        </a:p>
      </dsp:txBody>
      <dsp:txXfrm>
        <a:off x="367926" y="649065"/>
        <a:ext cx="4597613" cy="639310"/>
      </dsp:txXfrm>
    </dsp:sp>
    <dsp:sp modelId="{43AEED9A-35EB-478C-AB6E-934269874318}">
      <dsp:nvSpPr>
        <dsp:cNvPr id="0" name=""/>
        <dsp:cNvSpPr/>
      </dsp:nvSpPr>
      <dsp:spPr>
        <a:xfrm>
          <a:off x="0" y="2057360"/>
          <a:ext cx="6666833" cy="604800"/>
        </a:xfrm>
        <a:prstGeom prst="rect">
          <a:avLst/>
        </a:prstGeom>
        <a:solidFill>
          <a:schemeClr val="lt1">
            <a:alpha val="90000"/>
            <a:hueOff val="0"/>
            <a:satOff val="0"/>
            <a:lumOff val="0"/>
            <a:alphaOff val="0"/>
          </a:schemeClr>
        </a:solidFill>
        <a:ln w="6350" cap="flat" cmpd="sng" algn="ctr">
          <a:solidFill>
            <a:schemeClr val="accent2">
              <a:hueOff val="-485121"/>
              <a:satOff val="-27976"/>
              <a:lumOff val="2876"/>
              <a:alphaOff val="0"/>
            </a:schemeClr>
          </a:solidFill>
          <a:prstDash val="solid"/>
          <a:miter lim="800000"/>
        </a:ln>
        <a:effectLst/>
      </dsp:spPr>
      <dsp:style>
        <a:lnRef idx="1">
          <a:scrgbClr r="0" g="0" b="0"/>
        </a:lnRef>
        <a:fillRef idx="1">
          <a:scrgbClr r="0" g="0" b="0"/>
        </a:fillRef>
        <a:effectRef idx="0">
          <a:scrgbClr r="0" g="0" b="0"/>
        </a:effectRef>
        <a:fontRef idx="minor"/>
      </dsp:style>
    </dsp:sp>
    <dsp:sp modelId="{5A337A54-C279-4B17-9236-A0255C5338FD}">
      <dsp:nvSpPr>
        <dsp:cNvPr id="0" name=""/>
        <dsp:cNvSpPr/>
      </dsp:nvSpPr>
      <dsp:spPr>
        <a:xfrm>
          <a:off x="333341" y="1703120"/>
          <a:ext cx="4666783" cy="708480"/>
        </a:xfrm>
        <a:prstGeom prst="roundRect">
          <a:avLst/>
        </a:prstGeom>
        <a:gradFill rotWithShape="0">
          <a:gsLst>
            <a:gs pos="0">
              <a:schemeClr val="accent2">
                <a:hueOff val="-485121"/>
                <a:satOff val="-27976"/>
                <a:lumOff val="2876"/>
                <a:alphaOff val="0"/>
                <a:satMod val="103000"/>
                <a:lumMod val="102000"/>
                <a:tint val="94000"/>
              </a:schemeClr>
            </a:gs>
            <a:gs pos="50000">
              <a:schemeClr val="accent2">
                <a:hueOff val="-485121"/>
                <a:satOff val="-27976"/>
                <a:lumOff val="2876"/>
                <a:alphaOff val="0"/>
                <a:satMod val="110000"/>
                <a:lumMod val="100000"/>
                <a:shade val="100000"/>
              </a:schemeClr>
            </a:gs>
            <a:gs pos="100000">
              <a:schemeClr val="accent2">
                <a:hueOff val="-485121"/>
                <a:satOff val="-27976"/>
                <a:lumOff val="2876"/>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1066800">
            <a:lnSpc>
              <a:spcPct val="90000"/>
            </a:lnSpc>
            <a:spcBef>
              <a:spcPct val="0"/>
            </a:spcBef>
            <a:spcAft>
              <a:spcPct val="35000"/>
            </a:spcAft>
            <a:buNone/>
          </a:pPr>
          <a:r>
            <a:rPr lang="en-GB" sz="2400" kern="1200"/>
            <a:t>Pharmacy first</a:t>
          </a:r>
          <a:endParaRPr lang="en-US" sz="2400" kern="1200"/>
        </a:p>
      </dsp:txBody>
      <dsp:txXfrm>
        <a:off x="367926" y="1737705"/>
        <a:ext cx="4597613" cy="639310"/>
      </dsp:txXfrm>
    </dsp:sp>
    <dsp:sp modelId="{4E75349E-BDD9-4E4E-86D9-BC18872EBFF4}">
      <dsp:nvSpPr>
        <dsp:cNvPr id="0" name=""/>
        <dsp:cNvSpPr/>
      </dsp:nvSpPr>
      <dsp:spPr>
        <a:xfrm>
          <a:off x="0" y="3146000"/>
          <a:ext cx="6666833" cy="604800"/>
        </a:xfrm>
        <a:prstGeom prst="rect">
          <a:avLst/>
        </a:prstGeom>
        <a:solidFill>
          <a:schemeClr val="lt1">
            <a:alpha val="90000"/>
            <a:hueOff val="0"/>
            <a:satOff val="0"/>
            <a:lumOff val="0"/>
            <a:alphaOff val="0"/>
          </a:schemeClr>
        </a:solidFill>
        <a:ln w="6350" cap="flat" cmpd="sng" algn="ctr">
          <a:solidFill>
            <a:schemeClr val="accent2">
              <a:hueOff val="-970242"/>
              <a:satOff val="-55952"/>
              <a:lumOff val="5752"/>
              <a:alphaOff val="0"/>
            </a:schemeClr>
          </a:solidFill>
          <a:prstDash val="solid"/>
          <a:miter lim="800000"/>
        </a:ln>
        <a:effectLst/>
      </dsp:spPr>
      <dsp:style>
        <a:lnRef idx="1">
          <a:scrgbClr r="0" g="0" b="0"/>
        </a:lnRef>
        <a:fillRef idx="1">
          <a:scrgbClr r="0" g="0" b="0"/>
        </a:fillRef>
        <a:effectRef idx="0">
          <a:scrgbClr r="0" g="0" b="0"/>
        </a:effectRef>
        <a:fontRef idx="minor"/>
      </dsp:style>
    </dsp:sp>
    <dsp:sp modelId="{2A7C8B90-A092-4D61-84C7-AE8FF5EDB573}">
      <dsp:nvSpPr>
        <dsp:cNvPr id="0" name=""/>
        <dsp:cNvSpPr/>
      </dsp:nvSpPr>
      <dsp:spPr>
        <a:xfrm>
          <a:off x="333341" y="2791759"/>
          <a:ext cx="4666783" cy="708480"/>
        </a:xfrm>
        <a:prstGeom prst="roundRect">
          <a:avLst/>
        </a:prstGeom>
        <a:gradFill rotWithShape="0">
          <a:gsLst>
            <a:gs pos="0">
              <a:schemeClr val="accent2">
                <a:hueOff val="-970242"/>
                <a:satOff val="-55952"/>
                <a:lumOff val="5752"/>
                <a:alphaOff val="0"/>
                <a:satMod val="103000"/>
                <a:lumMod val="102000"/>
                <a:tint val="94000"/>
              </a:schemeClr>
            </a:gs>
            <a:gs pos="50000">
              <a:schemeClr val="accent2">
                <a:hueOff val="-970242"/>
                <a:satOff val="-55952"/>
                <a:lumOff val="5752"/>
                <a:alphaOff val="0"/>
                <a:satMod val="110000"/>
                <a:lumMod val="100000"/>
                <a:shade val="100000"/>
              </a:schemeClr>
            </a:gs>
            <a:gs pos="100000">
              <a:schemeClr val="accent2">
                <a:hueOff val="-970242"/>
                <a:satOff val="-55952"/>
                <a:lumOff val="5752"/>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1066800">
            <a:lnSpc>
              <a:spcPct val="90000"/>
            </a:lnSpc>
            <a:spcBef>
              <a:spcPct val="0"/>
            </a:spcBef>
            <a:spcAft>
              <a:spcPct val="35000"/>
            </a:spcAft>
            <a:buNone/>
          </a:pPr>
          <a:r>
            <a:rPr lang="en-GB" sz="2400" kern="1200"/>
            <a:t>Oral contraception service</a:t>
          </a:r>
          <a:endParaRPr lang="en-US" sz="2400" kern="1200"/>
        </a:p>
      </dsp:txBody>
      <dsp:txXfrm>
        <a:off x="367926" y="2826344"/>
        <a:ext cx="4597613" cy="639310"/>
      </dsp:txXfrm>
    </dsp:sp>
    <dsp:sp modelId="{DFCB4435-C942-4501-B798-BD7B899B8B6D}">
      <dsp:nvSpPr>
        <dsp:cNvPr id="0" name=""/>
        <dsp:cNvSpPr/>
      </dsp:nvSpPr>
      <dsp:spPr>
        <a:xfrm>
          <a:off x="0" y="4234639"/>
          <a:ext cx="6666833" cy="604800"/>
        </a:xfrm>
        <a:prstGeom prst="rect">
          <a:avLst/>
        </a:prstGeom>
        <a:solidFill>
          <a:schemeClr val="lt1">
            <a:alpha val="90000"/>
            <a:hueOff val="0"/>
            <a:satOff val="0"/>
            <a:lumOff val="0"/>
            <a:alphaOff val="0"/>
          </a:schemeClr>
        </a:solidFill>
        <a:ln w="6350" cap="flat" cmpd="sng" algn="ctr">
          <a:solidFill>
            <a:schemeClr val="accent2">
              <a:hueOff val="-1455363"/>
              <a:satOff val="-83928"/>
              <a:lumOff val="8628"/>
              <a:alphaOff val="0"/>
            </a:schemeClr>
          </a:solidFill>
          <a:prstDash val="solid"/>
          <a:miter lim="800000"/>
        </a:ln>
        <a:effectLst/>
      </dsp:spPr>
      <dsp:style>
        <a:lnRef idx="1">
          <a:scrgbClr r="0" g="0" b="0"/>
        </a:lnRef>
        <a:fillRef idx="1">
          <a:scrgbClr r="0" g="0" b="0"/>
        </a:fillRef>
        <a:effectRef idx="0">
          <a:scrgbClr r="0" g="0" b="0"/>
        </a:effectRef>
        <a:fontRef idx="minor"/>
      </dsp:style>
    </dsp:sp>
    <dsp:sp modelId="{96EC38A2-C5AD-4F01-9BC0-A8E37D3AAEB7}">
      <dsp:nvSpPr>
        <dsp:cNvPr id="0" name=""/>
        <dsp:cNvSpPr/>
      </dsp:nvSpPr>
      <dsp:spPr>
        <a:xfrm>
          <a:off x="333341" y="3880400"/>
          <a:ext cx="4666783" cy="708480"/>
        </a:xfrm>
        <a:prstGeom prst="round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1066800">
            <a:lnSpc>
              <a:spcPct val="90000"/>
            </a:lnSpc>
            <a:spcBef>
              <a:spcPct val="0"/>
            </a:spcBef>
            <a:spcAft>
              <a:spcPct val="35000"/>
            </a:spcAft>
            <a:buNone/>
          </a:pPr>
          <a:r>
            <a:rPr lang="en-GB" sz="2400" kern="1200"/>
            <a:t>Hypertension case finding service.</a:t>
          </a:r>
          <a:endParaRPr lang="en-US" sz="2400" kern="1200"/>
        </a:p>
      </dsp:txBody>
      <dsp:txXfrm>
        <a:off x="367926" y="3914985"/>
        <a:ext cx="4597613" cy="6393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B8190D-2665-43E7-AEA1-1DCA5C1381EB}">
      <dsp:nvSpPr>
        <dsp:cNvPr id="0" name=""/>
        <dsp:cNvSpPr/>
      </dsp:nvSpPr>
      <dsp:spPr>
        <a:xfrm>
          <a:off x="973190" y="986724"/>
          <a:ext cx="1264141" cy="1264141"/>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92175E2-2C12-48C3-8E48-DFFDA8E61044}">
      <dsp:nvSpPr>
        <dsp:cNvPr id="0" name=""/>
        <dsp:cNvSpPr/>
      </dsp:nvSpPr>
      <dsp:spPr>
        <a:xfrm>
          <a:off x="1242597" y="1256131"/>
          <a:ext cx="725326" cy="72532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4F01011-64BA-4013-B796-620D53AE2B1C}">
      <dsp:nvSpPr>
        <dsp:cNvPr id="0" name=""/>
        <dsp:cNvSpPr/>
      </dsp:nvSpPr>
      <dsp:spPr>
        <a:xfrm>
          <a:off x="569079" y="2644614"/>
          <a:ext cx="207236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GB" sz="2100" kern="1200"/>
            <a:t>Collaborative working.</a:t>
          </a:r>
          <a:endParaRPr lang="en-US" sz="2100" kern="1200"/>
        </a:p>
      </dsp:txBody>
      <dsp:txXfrm>
        <a:off x="569079" y="2644614"/>
        <a:ext cx="2072362" cy="720000"/>
      </dsp:txXfrm>
    </dsp:sp>
    <dsp:sp modelId="{9F6EC7F4-F1FA-4080-AAFA-A0406DD291AE}">
      <dsp:nvSpPr>
        <dsp:cNvPr id="0" name=""/>
        <dsp:cNvSpPr/>
      </dsp:nvSpPr>
      <dsp:spPr>
        <a:xfrm>
          <a:off x="3408216" y="986724"/>
          <a:ext cx="1264141" cy="1264141"/>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54E2095-1CE8-4F69-A1B5-7C71F4E30CFC}">
      <dsp:nvSpPr>
        <dsp:cNvPr id="0" name=""/>
        <dsp:cNvSpPr/>
      </dsp:nvSpPr>
      <dsp:spPr>
        <a:xfrm>
          <a:off x="3677623" y="1256131"/>
          <a:ext cx="725326" cy="72532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577ECDF-D094-4D34-A14F-B38AE8C6BACA}">
      <dsp:nvSpPr>
        <dsp:cNvPr id="0" name=""/>
        <dsp:cNvSpPr/>
      </dsp:nvSpPr>
      <dsp:spPr>
        <a:xfrm>
          <a:off x="3004105" y="2644614"/>
          <a:ext cx="207236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GB" sz="2100" kern="1200"/>
            <a:t>Good communication. </a:t>
          </a:r>
          <a:endParaRPr lang="en-US" sz="2100" kern="1200"/>
        </a:p>
      </dsp:txBody>
      <dsp:txXfrm>
        <a:off x="3004105" y="2644614"/>
        <a:ext cx="2072362" cy="720000"/>
      </dsp:txXfrm>
    </dsp:sp>
    <dsp:sp modelId="{940322BC-0D18-4B16-8D92-C1FF6C27A155}">
      <dsp:nvSpPr>
        <dsp:cNvPr id="0" name=""/>
        <dsp:cNvSpPr/>
      </dsp:nvSpPr>
      <dsp:spPr>
        <a:xfrm>
          <a:off x="5843242" y="986724"/>
          <a:ext cx="1264141" cy="1264141"/>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564A312-92CB-4B5B-BF28-206B95A8466B}">
      <dsp:nvSpPr>
        <dsp:cNvPr id="0" name=""/>
        <dsp:cNvSpPr/>
      </dsp:nvSpPr>
      <dsp:spPr>
        <a:xfrm>
          <a:off x="6112649" y="1256131"/>
          <a:ext cx="725326" cy="72532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7C4E234-DD72-475E-93EA-3AC0C693C73F}">
      <dsp:nvSpPr>
        <dsp:cNvPr id="0" name=""/>
        <dsp:cNvSpPr/>
      </dsp:nvSpPr>
      <dsp:spPr>
        <a:xfrm>
          <a:off x="5439131" y="2644614"/>
          <a:ext cx="207236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GB" sz="2100" kern="1200"/>
            <a:t>Patient benefit. </a:t>
          </a:r>
          <a:endParaRPr lang="en-US" sz="2100" kern="1200"/>
        </a:p>
      </dsp:txBody>
      <dsp:txXfrm>
        <a:off x="5439131" y="2644614"/>
        <a:ext cx="2072362" cy="720000"/>
      </dsp:txXfrm>
    </dsp:sp>
    <dsp:sp modelId="{507D57E4-E2A6-4E7F-BA3D-98BBC12D3D9A}">
      <dsp:nvSpPr>
        <dsp:cNvPr id="0" name=""/>
        <dsp:cNvSpPr/>
      </dsp:nvSpPr>
      <dsp:spPr>
        <a:xfrm>
          <a:off x="8278268" y="986724"/>
          <a:ext cx="1264141" cy="1264141"/>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DB99B0E-3CDC-4947-BEA9-850DF17067E1}">
      <dsp:nvSpPr>
        <dsp:cNvPr id="0" name=""/>
        <dsp:cNvSpPr/>
      </dsp:nvSpPr>
      <dsp:spPr>
        <a:xfrm>
          <a:off x="8547675" y="1256131"/>
          <a:ext cx="725326" cy="72532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A60E8E5-6E12-4F7D-B0C1-E81AA78B3EDB}">
      <dsp:nvSpPr>
        <dsp:cNvPr id="0" name=""/>
        <dsp:cNvSpPr/>
      </dsp:nvSpPr>
      <dsp:spPr>
        <a:xfrm>
          <a:off x="7874157" y="2644614"/>
          <a:ext cx="207236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GB" sz="2100" kern="1200"/>
            <a:t>Transfer of care efficiently. </a:t>
          </a:r>
          <a:endParaRPr lang="en-US" sz="2100" kern="1200"/>
        </a:p>
      </dsp:txBody>
      <dsp:txXfrm>
        <a:off x="7874157" y="2644614"/>
        <a:ext cx="2072362" cy="72000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F1359-5354-80F3-F6B8-11CAE5DCC2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594B203-A0E7-7511-5A62-2D111220F0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289C032-55BF-AE52-F7D2-BF86A23471F9}"/>
              </a:ext>
            </a:extLst>
          </p:cNvPr>
          <p:cNvSpPr>
            <a:spLocks noGrp="1"/>
          </p:cNvSpPr>
          <p:nvPr>
            <p:ph type="dt" sz="half" idx="10"/>
          </p:nvPr>
        </p:nvSpPr>
        <p:spPr/>
        <p:txBody>
          <a:bodyPr/>
          <a:lstStyle/>
          <a:p>
            <a:fld id="{1626C2BF-BB7F-49E3-8913-D34F886449B9}" type="datetimeFigureOut">
              <a:rPr lang="en-GB" smtClean="0"/>
              <a:t>23/01/2024</a:t>
            </a:fld>
            <a:endParaRPr lang="en-GB"/>
          </a:p>
        </p:txBody>
      </p:sp>
      <p:sp>
        <p:nvSpPr>
          <p:cNvPr id="5" name="Footer Placeholder 4">
            <a:extLst>
              <a:ext uri="{FF2B5EF4-FFF2-40B4-BE49-F238E27FC236}">
                <a16:creationId xmlns:a16="http://schemas.microsoft.com/office/drawing/2014/main" id="{C55C9D9A-C0B7-1337-47F0-7AFCBF81DF5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8223EE-7C42-F7CA-7F50-68F3865253F1}"/>
              </a:ext>
            </a:extLst>
          </p:cNvPr>
          <p:cNvSpPr>
            <a:spLocks noGrp="1"/>
          </p:cNvSpPr>
          <p:nvPr>
            <p:ph type="sldNum" sz="quarter" idx="12"/>
          </p:nvPr>
        </p:nvSpPr>
        <p:spPr/>
        <p:txBody>
          <a:bodyPr/>
          <a:lstStyle/>
          <a:p>
            <a:fld id="{DE6ABBD0-1B66-4013-BD2C-76CD8409C095}" type="slidenum">
              <a:rPr lang="en-GB" smtClean="0"/>
              <a:t>‹#›</a:t>
            </a:fld>
            <a:endParaRPr lang="en-GB"/>
          </a:p>
        </p:txBody>
      </p:sp>
    </p:spTree>
    <p:extLst>
      <p:ext uri="{BB962C8B-B14F-4D97-AF65-F5344CB8AC3E}">
        <p14:creationId xmlns:p14="http://schemas.microsoft.com/office/powerpoint/2010/main" val="1429645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248B2-FEB5-1CF0-D96A-D8EEFA496F4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CE4A037-9776-8FFD-CA14-3DDB68B5295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62A4130-36B9-DA11-863F-2396E1359B0E}"/>
              </a:ext>
            </a:extLst>
          </p:cNvPr>
          <p:cNvSpPr>
            <a:spLocks noGrp="1"/>
          </p:cNvSpPr>
          <p:nvPr>
            <p:ph type="dt" sz="half" idx="10"/>
          </p:nvPr>
        </p:nvSpPr>
        <p:spPr/>
        <p:txBody>
          <a:bodyPr/>
          <a:lstStyle/>
          <a:p>
            <a:fld id="{1626C2BF-BB7F-49E3-8913-D34F886449B9}" type="datetimeFigureOut">
              <a:rPr lang="en-GB" smtClean="0"/>
              <a:t>23/01/2024</a:t>
            </a:fld>
            <a:endParaRPr lang="en-GB"/>
          </a:p>
        </p:txBody>
      </p:sp>
      <p:sp>
        <p:nvSpPr>
          <p:cNvPr id="5" name="Footer Placeholder 4">
            <a:extLst>
              <a:ext uri="{FF2B5EF4-FFF2-40B4-BE49-F238E27FC236}">
                <a16:creationId xmlns:a16="http://schemas.microsoft.com/office/drawing/2014/main" id="{75C77C6F-19FA-D666-990B-4F03D2B0381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2280ED-E120-D15A-6D43-697809CF3148}"/>
              </a:ext>
            </a:extLst>
          </p:cNvPr>
          <p:cNvSpPr>
            <a:spLocks noGrp="1"/>
          </p:cNvSpPr>
          <p:nvPr>
            <p:ph type="sldNum" sz="quarter" idx="12"/>
          </p:nvPr>
        </p:nvSpPr>
        <p:spPr/>
        <p:txBody>
          <a:bodyPr/>
          <a:lstStyle/>
          <a:p>
            <a:fld id="{DE6ABBD0-1B66-4013-BD2C-76CD8409C095}" type="slidenum">
              <a:rPr lang="en-GB" smtClean="0"/>
              <a:t>‹#›</a:t>
            </a:fld>
            <a:endParaRPr lang="en-GB"/>
          </a:p>
        </p:txBody>
      </p:sp>
    </p:spTree>
    <p:extLst>
      <p:ext uri="{BB962C8B-B14F-4D97-AF65-F5344CB8AC3E}">
        <p14:creationId xmlns:p14="http://schemas.microsoft.com/office/powerpoint/2010/main" val="1236962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B920BED-AE65-AA5A-0507-B7DB7F8A390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2206148-14E9-79A3-1227-4DF1ADA07B9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ACC8743-006C-9D34-AE82-E05F9F7D6529}"/>
              </a:ext>
            </a:extLst>
          </p:cNvPr>
          <p:cNvSpPr>
            <a:spLocks noGrp="1"/>
          </p:cNvSpPr>
          <p:nvPr>
            <p:ph type="dt" sz="half" idx="10"/>
          </p:nvPr>
        </p:nvSpPr>
        <p:spPr/>
        <p:txBody>
          <a:bodyPr/>
          <a:lstStyle/>
          <a:p>
            <a:fld id="{1626C2BF-BB7F-49E3-8913-D34F886449B9}" type="datetimeFigureOut">
              <a:rPr lang="en-GB" smtClean="0"/>
              <a:t>23/01/2024</a:t>
            </a:fld>
            <a:endParaRPr lang="en-GB"/>
          </a:p>
        </p:txBody>
      </p:sp>
      <p:sp>
        <p:nvSpPr>
          <p:cNvPr id="5" name="Footer Placeholder 4">
            <a:extLst>
              <a:ext uri="{FF2B5EF4-FFF2-40B4-BE49-F238E27FC236}">
                <a16:creationId xmlns:a16="http://schemas.microsoft.com/office/drawing/2014/main" id="{2FED4F61-9D1E-69A3-AE8C-AFE9E1D1BC8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2024A4B-632C-9069-7FD6-770C707606A9}"/>
              </a:ext>
            </a:extLst>
          </p:cNvPr>
          <p:cNvSpPr>
            <a:spLocks noGrp="1"/>
          </p:cNvSpPr>
          <p:nvPr>
            <p:ph type="sldNum" sz="quarter" idx="12"/>
          </p:nvPr>
        </p:nvSpPr>
        <p:spPr/>
        <p:txBody>
          <a:bodyPr/>
          <a:lstStyle/>
          <a:p>
            <a:fld id="{DE6ABBD0-1B66-4013-BD2C-76CD8409C095}" type="slidenum">
              <a:rPr lang="en-GB" smtClean="0"/>
              <a:t>‹#›</a:t>
            </a:fld>
            <a:endParaRPr lang="en-GB"/>
          </a:p>
        </p:txBody>
      </p:sp>
    </p:spTree>
    <p:extLst>
      <p:ext uri="{BB962C8B-B14F-4D97-AF65-F5344CB8AC3E}">
        <p14:creationId xmlns:p14="http://schemas.microsoft.com/office/powerpoint/2010/main" val="1079396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7BD2-F9F7-C042-65E1-96E5FD4B9CE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8DFC623-C745-7C22-77F9-724F529505F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3C2EBCB-83C3-2EEC-C179-EB7AD069E062}"/>
              </a:ext>
            </a:extLst>
          </p:cNvPr>
          <p:cNvSpPr>
            <a:spLocks noGrp="1"/>
          </p:cNvSpPr>
          <p:nvPr>
            <p:ph type="dt" sz="half" idx="10"/>
          </p:nvPr>
        </p:nvSpPr>
        <p:spPr/>
        <p:txBody>
          <a:bodyPr/>
          <a:lstStyle/>
          <a:p>
            <a:fld id="{1626C2BF-BB7F-49E3-8913-D34F886449B9}" type="datetimeFigureOut">
              <a:rPr lang="en-GB" smtClean="0"/>
              <a:t>23/01/2024</a:t>
            </a:fld>
            <a:endParaRPr lang="en-GB"/>
          </a:p>
        </p:txBody>
      </p:sp>
      <p:sp>
        <p:nvSpPr>
          <p:cNvPr id="5" name="Footer Placeholder 4">
            <a:extLst>
              <a:ext uri="{FF2B5EF4-FFF2-40B4-BE49-F238E27FC236}">
                <a16:creationId xmlns:a16="http://schemas.microsoft.com/office/drawing/2014/main" id="{80505388-C06C-3DB1-6892-9B55563108C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2817EE3-841F-58F6-6A9C-0A4FE060BDCA}"/>
              </a:ext>
            </a:extLst>
          </p:cNvPr>
          <p:cNvSpPr>
            <a:spLocks noGrp="1"/>
          </p:cNvSpPr>
          <p:nvPr>
            <p:ph type="sldNum" sz="quarter" idx="12"/>
          </p:nvPr>
        </p:nvSpPr>
        <p:spPr/>
        <p:txBody>
          <a:bodyPr/>
          <a:lstStyle/>
          <a:p>
            <a:fld id="{DE6ABBD0-1B66-4013-BD2C-76CD8409C095}" type="slidenum">
              <a:rPr lang="en-GB" smtClean="0"/>
              <a:t>‹#›</a:t>
            </a:fld>
            <a:endParaRPr lang="en-GB"/>
          </a:p>
        </p:txBody>
      </p:sp>
    </p:spTree>
    <p:extLst>
      <p:ext uri="{BB962C8B-B14F-4D97-AF65-F5344CB8AC3E}">
        <p14:creationId xmlns:p14="http://schemas.microsoft.com/office/powerpoint/2010/main" val="1619805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A4070-F3BA-F0CC-2944-7D570BCB7D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2B4B3DA-AEA5-1383-A8A5-84A0B7EA90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FA8CCD2-0EF0-4C1D-2FDF-1A477868BFF0}"/>
              </a:ext>
            </a:extLst>
          </p:cNvPr>
          <p:cNvSpPr>
            <a:spLocks noGrp="1"/>
          </p:cNvSpPr>
          <p:nvPr>
            <p:ph type="dt" sz="half" idx="10"/>
          </p:nvPr>
        </p:nvSpPr>
        <p:spPr/>
        <p:txBody>
          <a:bodyPr/>
          <a:lstStyle/>
          <a:p>
            <a:fld id="{1626C2BF-BB7F-49E3-8913-D34F886449B9}" type="datetimeFigureOut">
              <a:rPr lang="en-GB" smtClean="0"/>
              <a:t>23/01/2024</a:t>
            </a:fld>
            <a:endParaRPr lang="en-GB"/>
          </a:p>
        </p:txBody>
      </p:sp>
      <p:sp>
        <p:nvSpPr>
          <p:cNvPr id="5" name="Footer Placeholder 4">
            <a:extLst>
              <a:ext uri="{FF2B5EF4-FFF2-40B4-BE49-F238E27FC236}">
                <a16:creationId xmlns:a16="http://schemas.microsoft.com/office/drawing/2014/main" id="{FB2AAE37-4D36-4472-4804-3C106A136B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4DB63EC-8BF4-FE96-D1FC-147A9D7F7180}"/>
              </a:ext>
            </a:extLst>
          </p:cNvPr>
          <p:cNvSpPr>
            <a:spLocks noGrp="1"/>
          </p:cNvSpPr>
          <p:nvPr>
            <p:ph type="sldNum" sz="quarter" idx="12"/>
          </p:nvPr>
        </p:nvSpPr>
        <p:spPr/>
        <p:txBody>
          <a:bodyPr/>
          <a:lstStyle/>
          <a:p>
            <a:fld id="{DE6ABBD0-1B66-4013-BD2C-76CD8409C095}" type="slidenum">
              <a:rPr lang="en-GB" smtClean="0"/>
              <a:t>‹#›</a:t>
            </a:fld>
            <a:endParaRPr lang="en-GB"/>
          </a:p>
        </p:txBody>
      </p:sp>
    </p:spTree>
    <p:extLst>
      <p:ext uri="{BB962C8B-B14F-4D97-AF65-F5344CB8AC3E}">
        <p14:creationId xmlns:p14="http://schemas.microsoft.com/office/powerpoint/2010/main" val="3821936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0DBBE-9B9B-DF8A-395C-C37BCD703C4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035C674-24F7-47D0-2653-032C49A1DA1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396C055-51D2-7240-5327-38332307366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1BD47C0-0A78-D0A0-964E-00356848FD5D}"/>
              </a:ext>
            </a:extLst>
          </p:cNvPr>
          <p:cNvSpPr>
            <a:spLocks noGrp="1"/>
          </p:cNvSpPr>
          <p:nvPr>
            <p:ph type="dt" sz="half" idx="10"/>
          </p:nvPr>
        </p:nvSpPr>
        <p:spPr/>
        <p:txBody>
          <a:bodyPr/>
          <a:lstStyle/>
          <a:p>
            <a:fld id="{1626C2BF-BB7F-49E3-8913-D34F886449B9}" type="datetimeFigureOut">
              <a:rPr lang="en-GB" smtClean="0"/>
              <a:t>23/01/2024</a:t>
            </a:fld>
            <a:endParaRPr lang="en-GB"/>
          </a:p>
        </p:txBody>
      </p:sp>
      <p:sp>
        <p:nvSpPr>
          <p:cNvPr id="6" name="Footer Placeholder 5">
            <a:extLst>
              <a:ext uri="{FF2B5EF4-FFF2-40B4-BE49-F238E27FC236}">
                <a16:creationId xmlns:a16="http://schemas.microsoft.com/office/drawing/2014/main" id="{7CA21D87-9650-20B7-19D9-A669873C445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72318B6-F8BD-F333-4A70-B8A756E8EF27}"/>
              </a:ext>
            </a:extLst>
          </p:cNvPr>
          <p:cNvSpPr>
            <a:spLocks noGrp="1"/>
          </p:cNvSpPr>
          <p:nvPr>
            <p:ph type="sldNum" sz="quarter" idx="12"/>
          </p:nvPr>
        </p:nvSpPr>
        <p:spPr/>
        <p:txBody>
          <a:bodyPr/>
          <a:lstStyle/>
          <a:p>
            <a:fld id="{DE6ABBD0-1B66-4013-BD2C-76CD8409C095}" type="slidenum">
              <a:rPr lang="en-GB" smtClean="0"/>
              <a:t>‹#›</a:t>
            </a:fld>
            <a:endParaRPr lang="en-GB"/>
          </a:p>
        </p:txBody>
      </p:sp>
    </p:spTree>
    <p:extLst>
      <p:ext uri="{BB962C8B-B14F-4D97-AF65-F5344CB8AC3E}">
        <p14:creationId xmlns:p14="http://schemas.microsoft.com/office/powerpoint/2010/main" val="1084245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158BB-576D-B5E3-70BE-BF2E9FCC36A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3226AC3-9D41-1BA8-88A0-D38A4A15C40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7E61104-659A-1717-0F2E-2CD12940FBD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E34A7FC-11A3-84BF-C91A-7AA7C6E34B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3EA4394-A797-C73E-ECB2-841BAB42209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F09B9D8-6F7F-39BB-CA99-7186FC87E92F}"/>
              </a:ext>
            </a:extLst>
          </p:cNvPr>
          <p:cNvSpPr>
            <a:spLocks noGrp="1"/>
          </p:cNvSpPr>
          <p:nvPr>
            <p:ph type="dt" sz="half" idx="10"/>
          </p:nvPr>
        </p:nvSpPr>
        <p:spPr/>
        <p:txBody>
          <a:bodyPr/>
          <a:lstStyle/>
          <a:p>
            <a:fld id="{1626C2BF-BB7F-49E3-8913-D34F886449B9}" type="datetimeFigureOut">
              <a:rPr lang="en-GB" smtClean="0"/>
              <a:t>23/01/2024</a:t>
            </a:fld>
            <a:endParaRPr lang="en-GB"/>
          </a:p>
        </p:txBody>
      </p:sp>
      <p:sp>
        <p:nvSpPr>
          <p:cNvPr id="8" name="Footer Placeholder 7">
            <a:extLst>
              <a:ext uri="{FF2B5EF4-FFF2-40B4-BE49-F238E27FC236}">
                <a16:creationId xmlns:a16="http://schemas.microsoft.com/office/drawing/2014/main" id="{142EEF06-FEF1-51DE-C7EB-276768C7968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48E9D6E-06C0-0D43-1F80-DC82CA9A6CF5}"/>
              </a:ext>
            </a:extLst>
          </p:cNvPr>
          <p:cNvSpPr>
            <a:spLocks noGrp="1"/>
          </p:cNvSpPr>
          <p:nvPr>
            <p:ph type="sldNum" sz="quarter" idx="12"/>
          </p:nvPr>
        </p:nvSpPr>
        <p:spPr/>
        <p:txBody>
          <a:bodyPr/>
          <a:lstStyle/>
          <a:p>
            <a:fld id="{DE6ABBD0-1B66-4013-BD2C-76CD8409C095}" type="slidenum">
              <a:rPr lang="en-GB" smtClean="0"/>
              <a:t>‹#›</a:t>
            </a:fld>
            <a:endParaRPr lang="en-GB"/>
          </a:p>
        </p:txBody>
      </p:sp>
    </p:spTree>
    <p:extLst>
      <p:ext uri="{BB962C8B-B14F-4D97-AF65-F5344CB8AC3E}">
        <p14:creationId xmlns:p14="http://schemas.microsoft.com/office/powerpoint/2010/main" val="3550327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7C011-D928-D069-1987-5A8D56CE380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53E9BFD-21AC-524B-4902-3C8BA261D581}"/>
              </a:ext>
            </a:extLst>
          </p:cNvPr>
          <p:cNvSpPr>
            <a:spLocks noGrp="1"/>
          </p:cNvSpPr>
          <p:nvPr>
            <p:ph type="dt" sz="half" idx="10"/>
          </p:nvPr>
        </p:nvSpPr>
        <p:spPr/>
        <p:txBody>
          <a:bodyPr/>
          <a:lstStyle/>
          <a:p>
            <a:fld id="{1626C2BF-BB7F-49E3-8913-D34F886449B9}" type="datetimeFigureOut">
              <a:rPr lang="en-GB" smtClean="0"/>
              <a:t>23/01/2024</a:t>
            </a:fld>
            <a:endParaRPr lang="en-GB"/>
          </a:p>
        </p:txBody>
      </p:sp>
      <p:sp>
        <p:nvSpPr>
          <p:cNvPr id="4" name="Footer Placeholder 3">
            <a:extLst>
              <a:ext uri="{FF2B5EF4-FFF2-40B4-BE49-F238E27FC236}">
                <a16:creationId xmlns:a16="http://schemas.microsoft.com/office/drawing/2014/main" id="{0B0E2E61-60BD-9BB8-6087-6C77FCC5F04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48A1EAF-4834-EDD1-E745-95A6D49542F3}"/>
              </a:ext>
            </a:extLst>
          </p:cNvPr>
          <p:cNvSpPr>
            <a:spLocks noGrp="1"/>
          </p:cNvSpPr>
          <p:nvPr>
            <p:ph type="sldNum" sz="quarter" idx="12"/>
          </p:nvPr>
        </p:nvSpPr>
        <p:spPr/>
        <p:txBody>
          <a:bodyPr/>
          <a:lstStyle/>
          <a:p>
            <a:fld id="{DE6ABBD0-1B66-4013-BD2C-76CD8409C095}" type="slidenum">
              <a:rPr lang="en-GB" smtClean="0"/>
              <a:t>‹#›</a:t>
            </a:fld>
            <a:endParaRPr lang="en-GB"/>
          </a:p>
        </p:txBody>
      </p:sp>
    </p:spTree>
    <p:extLst>
      <p:ext uri="{BB962C8B-B14F-4D97-AF65-F5344CB8AC3E}">
        <p14:creationId xmlns:p14="http://schemas.microsoft.com/office/powerpoint/2010/main" val="359122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AAD7F4-F0D4-0CEA-0695-28D3103EECBF}"/>
              </a:ext>
            </a:extLst>
          </p:cNvPr>
          <p:cNvSpPr>
            <a:spLocks noGrp="1"/>
          </p:cNvSpPr>
          <p:nvPr>
            <p:ph type="dt" sz="half" idx="10"/>
          </p:nvPr>
        </p:nvSpPr>
        <p:spPr/>
        <p:txBody>
          <a:bodyPr/>
          <a:lstStyle/>
          <a:p>
            <a:fld id="{1626C2BF-BB7F-49E3-8913-D34F886449B9}" type="datetimeFigureOut">
              <a:rPr lang="en-GB" smtClean="0"/>
              <a:t>23/01/2024</a:t>
            </a:fld>
            <a:endParaRPr lang="en-GB"/>
          </a:p>
        </p:txBody>
      </p:sp>
      <p:sp>
        <p:nvSpPr>
          <p:cNvPr id="3" name="Footer Placeholder 2">
            <a:extLst>
              <a:ext uri="{FF2B5EF4-FFF2-40B4-BE49-F238E27FC236}">
                <a16:creationId xmlns:a16="http://schemas.microsoft.com/office/drawing/2014/main" id="{3CBFE7A2-FECC-0E25-4F1B-7DC4AA54F6E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426539D-EC00-5534-B2B5-61F3C2388063}"/>
              </a:ext>
            </a:extLst>
          </p:cNvPr>
          <p:cNvSpPr>
            <a:spLocks noGrp="1"/>
          </p:cNvSpPr>
          <p:nvPr>
            <p:ph type="sldNum" sz="quarter" idx="12"/>
          </p:nvPr>
        </p:nvSpPr>
        <p:spPr/>
        <p:txBody>
          <a:bodyPr/>
          <a:lstStyle/>
          <a:p>
            <a:fld id="{DE6ABBD0-1B66-4013-BD2C-76CD8409C095}" type="slidenum">
              <a:rPr lang="en-GB" smtClean="0"/>
              <a:t>‹#›</a:t>
            </a:fld>
            <a:endParaRPr lang="en-GB"/>
          </a:p>
        </p:txBody>
      </p:sp>
    </p:spTree>
    <p:extLst>
      <p:ext uri="{BB962C8B-B14F-4D97-AF65-F5344CB8AC3E}">
        <p14:creationId xmlns:p14="http://schemas.microsoft.com/office/powerpoint/2010/main" val="607749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99F70-2247-E6D2-F36C-76796ACE00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4107FCA-445D-6611-F9A3-BD21249172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0553140-4DD1-6CE8-BE89-72CE03C2B0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3294E2-4DEF-9E53-DA7F-B28A839E61C4}"/>
              </a:ext>
            </a:extLst>
          </p:cNvPr>
          <p:cNvSpPr>
            <a:spLocks noGrp="1"/>
          </p:cNvSpPr>
          <p:nvPr>
            <p:ph type="dt" sz="half" idx="10"/>
          </p:nvPr>
        </p:nvSpPr>
        <p:spPr/>
        <p:txBody>
          <a:bodyPr/>
          <a:lstStyle/>
          <a:p>
            <a:fld id="{1626C2BF-BB7F-49E3-8913-D34F886449B9}" type="datetimeFigureOut">
              <a:rPr lang="en-GB" smtClean="0"/>
              <a:t>23/01/2024</a:t>
            </a:fld>
            <a:endParaRPr lang="en-GB"/>
          </a:p>
        </p:txBody>
      </p:sp>
      <p:sp>
        <p:nvSpPr>
          <p:cNvPr id="6" name="Footer Placeholder 5">
            <a:extLst>
              <a:ext uri="{FF2B5EF4-FFF2-40B4-BE49-F238E27FC236}">
                <a16:creationId xmlns:a16="http://schemas.microsoft.com/office/drawing/2014/main" id="{DF2BCE47-D341-21DB-9A3E-837209665A2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3282B8-736B-E0F1-E394-95D9A783943C}"/>
              </a:ext>
            </a:extLst>
          </p:cNvPr>
          <p:cNvSpPr>
            <a:spLocks noGrp="1"/>
          </p:cNvSpPr>
          <p:nvPr>
            <p:ph type="sldNum" sz="quarter" idx="12"/>
          </p:nvPr>
        </p:nvSpPr>
        <p:spPr/>
        <p:txBody>
          <a:bodyPr/>
          <a:lstStyle/>
          <a:p>
            <a:fld id="{DE6ABBD0-1B66-4013-BD2C-76CD8409C095}" type="slidenum">
              <a:rPr lang="en-GB" smtClean="0"/>
              <a:t>‹#›</a:t>
            </a:fld>
            <a:endParaRPr lang="en-GB"/>
          </a:p>
        </p:txBody>
      </p:sp>
    </p:spTree>
    <p:extLst>
      <p:ext uri="{BB962C8B-B14F-4D97-AF65-F5344CB8AC3E}">
        <p14:creationId xmlns:p14="http://schemas.microsoft.com/office/powerpoint/2010/main" val="706574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1CDDC-1865-F82A-C038-BA07C7C7B98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1E893BC-088B-4E59-DC4D-7A9001C875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91646C6-B414-6FDA-CD13-39693B408C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CF83704-92DF-C4B1-0237-FA99A103091E}"/>
              </a:ext>
            </a:extLst>
          </p:cNvPr>
          <p:cNvSpPr>
            <a:spLocks noGrp="1"/>
          </p:cNvSpPr>
          <p:nvPr>
            <p:ph type="dt" sz="half" idx="10"/>
          </p:nvPr>
        </p:nvSpPr>
        <p:spPr/>
        <p:txBody>
          <a:bodyPr/>
          <a:lstStyle/>
          <a:p>
            <a:fld id="{1626C2BF-BB7F-49E3-8913-D34F886449B9}" type="datetimeFigureOut">
              <a:rPr lang="en-GB" smtClean="0"/>
              <a:t>23/01/2024</a:t>
            </a:fld>
            <a:endParaRPr lang="en-GB"/>
          </a:p>
        </p:txBody>
      </p:sp>
      <p:sp>
        <p:nvSpPr>
          <p:cNvPr id="6" name="Footer Placeholder 5">
            <a:extLst>
              <a:ext uri="{FF2B5EF4-FFF2-40B4-BE49-F238E27FC236}">
                <a16:creationId xmlns:a16="http://schemas.microsoft.com/office/drawing/2014/main" id="{B4991970-59D2-D215-EC8A-DA610DB5ED2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E2154B0-D791-0829-50D3-6C0AF99380C6}"/>
              </a:ext>
            </a:extLst>
          </p:cNvPr>
          <p:cNvSpPr>
            <a:spLocks noGrp="1"/>
          </p:cNvSpPr>
          <p:nvPr>
            <p:ph type="sldNum" sz="quarter" idx="12"/>
          </p:nvPr>
        </p:nvSpPr>
        <p:spPr/>
        <p:txBody>
          <a:bodyPr/>
          <a:lstStyle/>
          <a:p>
            <a:fld id="{DE6ABBD0-1B66-4013-BD2C-76CD8409C095}" type="slidenum">
              <a:rPr lang="en-GB" smtClean="0"/>
              <a:t>‹#›</a:t>
            </a:fld>
            <a:endParaRPr lang="en-GB"/>
          </a:p>
        </p:txBody>
      </p:sp>
    </p:spTree>
    <p:extLst>
      <p:ext uri="{BB962C8B-B14F-4D97-AF65-F5344CB8AC3E}">
        <p14:creationId xmlns:p14="http://schemas.microsoft.com/office/powerpoint/2010/main" val="1389569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A21A3D-E111-BA01-6263-DB6F11D223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935225E-3B81-166B-09A4-292A291F77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DBDE7C0-B9EE-AE02-A950-950FB2BB83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26C2BF-BB7F-49E3-8913-D34F886449B9}" type="datetimeFigureOut">
              <a:rPr lang="en-GB" smtClean="0"/>
              <a:t>23/01/2024</a:t>
            </a:fld>
            <a:endParaRPr lang="en-GB"/>
          </a:p>
        </p:txBody>
      </p:sp>
      <p:sp>
        <p:nvSpPr>
          <p:cNvPr id="5" name="Footer Placeholder 4">
            <a:extLst>
              <a:ext uri="{FF2B5EF4-FFF2-40B4-BE49-F238E27FC236}">
                <a16:creationId xmlns:a16="http://schemas.microsoft.com/office/drawing/2014/main" id="{DE8FBF18-FBC3-81EF-D477-AF255160A5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B35DABF-AD56-0FD7-DFB4-8B570B862A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6ABBD0-1B66-4013-BD2C-76CD8409C095}" type="slidenum">
              <a:rPr lang="en-GB" smtClean="0"/>
              <a:t>‹#›</a:t>
            </a:fld>
            <a:endParaRPr lang="en-GB"/>
          </a:p>
        </p:txBody>
      </p:sp>
    </p:spTree>
    <p:extLst>
      <p:ext uri="{BB962C8B-B14F-4D97-AF65-F5344CB8AC3E}">
        <p14:creationId xmlns:p14="http://schemas.microsoft.com/office/powerpoint/2010/main" val="39873121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ahsnnetwork.com/about-academic-health-science-networks/national-programmes-priorities/transfers-care-around-medicines-tcam" TargetMode="External"/><Relationship Id="rId2" Type="http://schemas.openxmlformats.org/officeDocument/2006/relationships/hyperlink" Target="https://cpe.org.uk/the-healthcare-landscape/healthcare-whos-who/academic-health-science-networks/"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1030">
            <a:extLst>
              <a:ext uri="{FF2B5EF4-FFF2-40B4-BE49-F238E27FC236}">
                <a16:creationId xmlns:a16="http://schemas.microsoft.com/office/drawing/2014/main" id="{17BD7CC6-2F7F-4587-8E92-D041AB2CEB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3" name="Rectangle 1032">
            <a:extLst>
              <a:ext uri="{FF2B5EF4-FFF2-40B4-BE49-F238E27FC236}">
                <a16:creationId xmlns:a16="http://schemas.microsoft.com/office/drawing/2014/main" id="{BE7ED1F4-19EF-4BC2-A6EA-DF1525142B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35" name="Group 1034">
            <a:extLst>
              <a:ext uri="{FF2B5EF4-FFF2-40B4-BE49-F238E27FC236}">
                <a16:creationId xmlns:a16="http://schemas.microsoft.com/office/drawing/2014/main" id="{0EE7C14F-442F-4416-A4A9-6DA10263A4B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075420"/>
            <a:ext cx="12048729" cy="4093306"/>
            <a:chOff x="1" y="2075420"/>
            <a:chExt cx="12048729" cy="4093306"/>
          </a:xfrm>
        </p:grpSpPr>
        <p:sp>
          <p:nvSpPr>
            <p:cNvPr id="1036" name="Oval 1035">
              <a:extLst>
                <a:ext uri="{FF2B5EF4-FFF2-40B4-BE49-F238E27FC236}">
                  <a16:creationId xmlns:a16="http://schemas.microsoft.com/office/drawing/2014/main" id="{97AC4CCD-70AA-4916-97EA-D9C12FED17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7942191" y="2507571"/>
              <a:ext cx="3563871" cy="3563871"/>
            </a:xfrm>
            <a:prstGeom prst="ellipse">
              <a:avLst/>
            </a:prstGeom>
            <a:noFill/>
            <a:ln w="31750">
              <a:gradFill>
                <a:gsLst>
                  <a:gs pos="0">
                    <a:schemeClr val="tx2">
                      <a:lumMod val="60000"/>
                      <a:lumOff val="40000"/>
                      <a:alpha val="1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7" name="Oval 1036">
              <a:extLst>
                <a:ext uri="{FF2B5EF4-FFF2-40B4-BE49-F238E27FC236}">
                  <a16:creationId xmlns:a16="http://schemas.microsoft.com/office/drawing/2014/main" id="{C5694289-EA59-4679-9DB4-0646321A8C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435065" y="4048931"/>
              <a:ext cx="1381607" cy="1381607"/>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8" name="Oval 1037">
              <a:extLst>
                <a:ext uri="{FF2B5EF4-FFF2-40B4-BE49-F238E27FC236}">
                  <a16:creationId xmlns:a16="http://schemas.microsoft.com/office/drawing/2014/main" id="{32EDAD0A-6995-496D-9789-A34C66F5DC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 y="2075420"/>
              <a:ext cx="3144364" cy="3144364"/>
            </a:xfrm>
            <a:prstGeom prst="ellipse">
              <a:avLst/>
            </a:prstGeom>
            <a:gradFill>
              <a:gsLst>
                <a:gs pos="0">
                  <a:schemeClr val="tx2">
                    <a:lumMod val="75000"/>
                    <a:alpha val="20000"/>
                  </a:schemeClr>
                </a:gs>
                <a:gs pos="100000">
                  <a:schemeClr val="tx2">
                    <a:lumMod val="50000"/>
                    <a:alpha val="1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9" name="Oval 1038">
              <a:extLst>
                <a:ext uri="{FF2B5EF4-FFF2-40B4-BE49-F238E27FC236}">
                  <a16:creationId xmlns:a16="http://schemas.microsoft.com/office/drawing/2014/main" id="{BCBBB211-248C-4F94-900A-80CD8D52F3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2600000">
              <a:off x="10150845" y="4270841"/>
              <a:ext cx="1897885" cy="1897885"/>
            </a:xfrm>
            <a:prstGeom prst="ellipse">
              <a:avLst/>
            </a:prstGeom>
            <a:gradFill>
              <a:gsLst>
                <a:gs pos="0">
                  <a:schemeClr val="tx2">
                    <a:lumMod val="75000"/>
                    <a:alpha val="10000"/>
                  </a:schemeClr>
                </a:gs>
                <a:gs pos="100000">
                  <a:schemeClr val="tx2">
                    <a:lumMod val="75000"/>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0" name="Oval 1039">
              <a:extLst>
                <a:ext uri="{FF2B5EF4-FFF2-40B4-BE49-F238E27FC236}">
                  <a16:creationId xmlns:a16="http://schemas.microsoft.com/office/drawing/2014/main" id="{48DCC953-87D5-419D-A529-94A9462512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046780" y="3040492"/>
              <a:ext cx="2579322" cy="2579322"/>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1" name="Oval 1040">
              <a:extLst>
                <a:ext uri="{FF2B5EF4-FFF2-40B4-BE49-F238E27FC236}">
                  <a16:creationId xmlns:a16="http://schemas.microsoft.com/office/drawing/2014/main" id="{0F67D0B7-A0F4-47EB-8DF7-2630C056AB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224640" y="3193975"/>
              <a:ext cx="2243193" cy="2243193"/>
            </a:xfrm>
            <a:prstGeom prst="ellipse">
              <a:avLst/>
            </a:prstGeom>
            <a:noFill/>
            <a:ln w="31750">
              <a:gradFill>
                <a:gsLst>
                  <a:gs pos="0">
                    <a:schemeClr val="tx2">
                      <a:lumMod val="60000"/>
                      <a:lumOff val="40000"/>
                      <a:alpha val="10000"/>
                    </a:schemeClr>
                  </a:gs>
                  <a:gs pos="100000">
                    <a:schemeClr val="tx2">
                      <a:lumMod val="50000"/>
                      <a:alpha val="1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3" name="Rectangle 1042">
            <a:extLst>
              <a:ext uri="{FF2B5EF4-FFF2-40B4-BE49-F238E27FC236}">
                <a16:creationId xmlns:a16="http://schemas.microsoft.com/office/drawing/2014/main" id="{A3919D60-F174-4FEB-9E9D-5AF6BD6597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438146" y="1042605"/>
            <a:ext cx="2796461" cy="711252"/>
          </a:xfrm>
          <a:prstGeom prst="rect">
            <a:avLst/>
          </a:prstGeom>
          <a:gradFill flip="none" rotWithShape="1">
            <a:gsLst>
              <a:gs pos="0">
                <a:schemeClr val="tx2">
                  <a:lumMod val="40000"/>
                  <a:lumOff val="60000"/>
                  <a:alpha val="0"/>
                </a:schemeClr>
              </a:gs>
              <a:gs pos="100000">
                <a:schemeClr val="tx2">
                  <a:lumMod val="75000"/>
                  <a:alpha val="1000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45" name="Group 1044">
            <a:extLst>
              <a:ext uri="{FF2B5EF4-FFF2-40B4-BE49-F238E27FC236}">
                <a16:creationId xmlns:a16="http://schemas.microsoft.com/office/drawing/2014/main" id="{98EF7474-F1F7-47A7-AF33-E38A86EBF6D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59539" y="317578"/>
            <a:ext cx="548640" cy="549007"/>
            <a:chOff x="7029447" y="3514725"/>
            <a:chExt cx="1285875" cy="549007"/>
          </a:xfrm>
        </p:grpSpPr>
        <p:cxnSp>
          <p:nvCxnSpPr>
            <p:cNvPr id="1046" name="Straight Connector 1045">
              <a:extLst>
                <a:ext uri="{FF2B5EF4-FFF2-40B4-BE49-F238E27FC236}">
                  <a16:creationId xmlns:a16="http://schemas.microsoft.com/office/drawing/2014/main" id="{8B14C3B3-01E7-4DD2-80BC-D6605BDB3AB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1047" name="Straight Connector 1046">
              <a:extLst>
                <a:ext uri="{FF2B5EF4-FFF2-40B4-BE49-F238E27FC236}">
                  <a16:creationId xmlns:a16="http://schemas.microsoft.com/office/drawing/2014/main" id="{29E2ED25-9BE8-462A-BE54-D3E506DBA28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1048" name="Straight Connector 1047">
              <a:extLst>
                <a:ext uri="{FF2B5EF4-FFF2-40B4-BE49-F238E27FC236}">
                  <a16:creationId xmlns:a16="http://schemas.microsoft.com/office/drawing/2014/main" id="{33E48329-07A0-4DBB-9D0C-0614AE372F0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1049" name="Straight Connector 1048">
              <a:extLst>
                <a:ext uri="{FF2B5EF4-FFF2-40B4-BE49-F238E27FC236}">
                  <a16:creationId xmlns:a16="http://schemas.microsoft.com/office/drawing/2014/main" id="{BED609B4-86D5-44D5-8511-42AE9B129B4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grpSp>
        <p:nvGrpSpPr>
          <p:cNvPr id="1051" name="Group 1050">
            <a:extLst>
              <a:ext uri="{FF2B5EF4-FFF2-40B4-BE49-F238E27FC236}">
                <a16:creationId xmlns:a16="http://schemas.microsoft.com/office/drawing/2014/main" id="{C912E1BF-76C2-49D5-A5AC-1CE20255C4B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59539" y="317578"/>
            <a:ext cx="548640" cy="549007"/>
            <a:chOff x="7029447" y="3514725"/>
            <a:chExt cx="1285875" cy="549007"/>
          </a:xfrm>
        </p:grpSpPr>
        <p:cxnSp>
          <p:nvCxnSpPr>
            <p:cNvPr id="1052" name="Straight Connector 1051">
              <a:extLst>
                <a:ext uri="{FF2B5EF4-FFF2-40B4-BE49-F238E27FC236}">
                  <a16:creationId xmlns:a16="http://schemas.microsoft.com/office/drawing/2014/main" id="{84E6722B-B0C0-4A43-91F6-6E2D6E2D7F2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20000"/>
                    </a:schemeClr>
                  </a:gs>
                  <a:gs pos="100000">
                    <a:schemeClr val="tx2">
                      <a:lumMod val="50000"/>
                      <a:alpha val="2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1053" name="Straight Connector 1052">
              <a:extLst>
                <a:ext uri="{FF2B5EF4-FFF2-40B4-BE49-F238E27FC236}">
                  <a16:creationId xmlns:a16="http://schemas.microsoft.com/office/drawing/2014/main" id="{C8EAB6DA-9741-4668-8E47-957CD51511C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20000"/>
                    </a:schemeClr>
                  </a:gs>
                  <a:gs pos="100000">
                    <a:schemeClr val="tx2">
                      <a:lumMod val="50000"/>
                      <a:alpha val="2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1054" name="Straight Connector 1053">
              <a:extLst>
                <a:ext uri="{FF2B5EF4-FFF2-40B4-BE49-F238E27FC236}">
                  <a16:creationId xmlns:a16="http://schemas.microsoft.com/office/drawing/2014/main" id="{E36EC6AA-9E44-4DD2-B718-EE041114141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20000"/>
                    </a:schemeClr>
                  </a:gs>
                  <a:gs pos="100000">
                    <a:schemeClr val="tx2">
                      <a:lumMod val="50000"/>
                      <a:alpha val="2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1055" name="Straight Connector 1054">
              <a:extLst>
                <a:ext uri="{FF2B5EF4-FFF2-40B4-BE49-F238E27FC236}">
                  <a16:creationId xmlns:a16="http://schemas.microsoft.com/office/drawing/2014/main" id="{138DE653-B3C7-49E5-A3B0-6C00B260834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20000"/>
                    </a:schemeClr>
                  </a:gs>
                  <a:gs pos="100000">
                    <a:schemeClr val="tx2">
                      <a:lumMod val="50000"/>
                      <a:alpha val="2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
        <p:nvSpPr>
          <p:cNvPr id="1057" name="Rectangle 1056">
            <a:extLst>
              <a:ext uri="{FF2B5EF4-FFF2-40B4-BE49-F238E27FC236}">
                <a16:creationId xmlns:a16="http://schemas.microsoft.com/office/drawing/2014/main" id="{90AE89EB-4F51-4181-9475-7E1048FB3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6140785"/>
            <a:ext cx="6095997" cy="711252"/>
          </a:xfrm>
          <a:prstGeom prst="rect">
            <a:avLst/>
          </a:prstGeom>
          <a:gradFill flip="none" rotWithShape="1">
            <a:gsLst>
              <a:gs pos="10000">
                <a:schemeClr val="tx2">
                  <a:lumMod val="50000"/>
                  <a:alpha val="10000"/>
                </a:schemeClr>
              </a:gs>
              <a:gs pos="100000">
                <a:schemeClr val="tx2">
                  <a:lumMod val="60000"/>
                  <a:lumOff val="40000"/>
                  <a:alpha val="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59" name="Group 1058">
            <a:extLst>
              <a:ext uri="{FF2B5EF4-FFF2-40B4-BE49-F238E27FC236}">
                <a16:creationId xmlns:a16="http://schemas.microsoft.com/office/drawing/2014/main" id="{B78285A0-9022-40FD-B520-91444BA163D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616345" y="5940560"/>
            <a:ext cx="1285875" cy="549007"/>
            <a:chOff x="7029447" y="3514725"/>
            <a:chExt cx="1285875" cy="549007"/>
          </a:xfrm>
        </p:grpSpPr>
        <p:cxnSp>
          <p:nvCxnSpPr>
            <p:cNvPr id="1060" name="Straight Connector 1059">
              <a:extLst>
                <a:ext uri="{FF2B5EF4-FFF2-40B4-BE49-F238E27FC236}">
                  <a16:creationId xmlns:a16="http://schemas.microsoft.com/office/drawing/2014/main" id="{0E2EED1A-F137-41BB-A555-7CDFF9C334B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1061" name="Straight Connector 1060">
              <a:extLst>
                <a:ext uri="{FF2B5EF4-FFF2-40B4-BE49-F238E27FC236}">
                  <a16:creationId xmlns:a16="http://schemas.microsoft.com/office/drawing/2014/main" id="{3E1EC980-DEDC-41BF-995C-1D471C90EC3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1062" name="Straight Connector 1061">
              <a:extLst>
                <a:ext uri="{FF2B5EF4-FFF2-40B4-BE49-F238E27FC236}">
                  <a16:creationId xmlns:a16="http://schemas.microsoft.com/office/drawing/2014/main" id="{1A2F9486-DC13-4EDD-82CE-7FFC6F48464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1063" name="Straight Connector 1062">
              <a:extLst>
                <a:ext uri="{FF2B5EF4-FFF2-40B4-BE49-F238E27FC236}">
                  <a16:creationId xmlns:a16="http://schemas.microsoft.com/office/drawing/2014/main" id="{646A2475-19E5-46B8-B7FE-C2CF42971F4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3A58F58A-BDC2-90C1-29D7-D7B9FE5515F0}"/>
              </a:ext>
            </a:extLst>
          </p:cNvPr>
          <p:cNvSpPr>
            <a:spLocks noGrp="1"/>
          </p:cNvSpPr>
          <p:nvPr>
            <p:ph type="ctrTitle"/>
          </p:nvPr>
        </p:nvSpPr>
        <p:spPr>
          <a:xfrm>
            <a:off x="629640" y="4038037"/>
            <a:ext cx="5107366" cy="2087424"/>
          </a:xfrm>
          <a:noFill/>
        </p:spPr>
        <p:txBody>
          <a:bodyPr anchor="t">
            <a:normAutofit/>
          </a:bodyPr>
          <a:lstStyle/>
          <a:p>
            <a:pPr algn="l"/>
            <a:r>
              <a:rPr lang="en-GB" sz="4800">
                <a:solidFill>
                  <a:schemeClr val="bg1"/>
                </a:solidFill>
              </a:rPr>
              <a:t>DMS</a:t>
            </a:r>
          </a:p>
        </p:txBody>
      </p:sp>
      <p:sp>
        <p:nvSpPr>
          <p:cNvPr id="3" name="Subtitle 2">
            <a:extLst>
              <a:ext uri="{FF2B5EF4-FFF2-40B4-BE49-F238E27FC236}">
                <a16:creationId xmlns:a16="http://schemas.microsoft.com/office/drawing/2014/main" id="{3960AEB6-3BDF-15C1-F69F-86206B207CBF}"/>
              </a:ext>
            </a:extLst>
          </p:cNvPr>
          <p:cNvSpPr>
            <a:spLocks noGrp="1"/>
          </p:cNvSpPr>
          <p:nvPr>
            <p:ph type="subTitle" idx="1"/>
          </p:nvPr>
        </p:nvSpPr>
        <p:spPr>
          <a:xfrm>
            <a:off x="6143159" y="4038037"/>
            <a:ext cx="5017030" cy="2087426"/>
          </a:xfrm>
          <a:noFill/>
        </p:spPr>
        <p:txBody>
          <a:bodyPr anchor="t">
            <a:normAutofit/>
          </a:bodyPr>
          <a:lstStyle/>
          <a:p>
            <a:pPr algn="l"/>
            <a:r>
              <a:rPr lang="en-GB">
                <a:solidFill>
                  <a:schemeClr val="bg1"/>
                </a:solidFill>
              </a:rPr>
              <a:t>How can practice Pharmacy Technicians support?</a:t>
            </a:r>
          </a:p>
        </p:txBody>
      </p:sp>
      <p:pic>
        <p:nvPicPr>
          <p:cNvPr id="1026" name="Picture 2" descr="Coventry and Warwickshire Integrated Care System - Happy Healthy Lives">
            <a:extLst>
              <a:ext uri="{FF2B5EF4-FFF2-40B4-BE49-F238E27FC236}">
                <a16:creationId xmlns:a16="http://schemas.microsoft.com/office/drawing/2014/main" id="{40CB466A-4090-BD8A-4EDD-BE121A1C1BD9}"/>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31359" y="782071"/>
            <a:ext cx="10843065" cy="2936663"/>
          </a:xfrm>
          <a:prstGeom prst="rect">
            <a:avLst/>
          </a:prstGeom>
          <a:noFill/>
          <a:extLst>
            <a:ext uri="{909E8E84-426E-40DD-AFC4-6F175D3DCCD1}">
              <a14:hiddenFill xmlns:a14="http://schemas.microsoft.com/office/drawing/2010/main">
                <a:solidFill>
                  <a:srgbClr val="FFFFFF"/>
                </a:solidFill>
              </a14:hiddenFill>
            </a:ext>
          </a:extLst>
        </p:spPr>
      </p:pic>
      <p:grpSp>
        <p:nvGrpSpPr>
          <p:cNvPr id="1065" name="Group 1064">
            <a:extLst>
              <a:ext uri="{FF2B5EF4-FFF2-40B4-BE49-F238E27FC236}">
                <a16:creationId xmlns:a16="http://schemas.microsoft.com/office/drawing/2014/main" id="{91CD8CAA-4614-4393-ADD7-7FDFD8ABD76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474192" y="776904"/>
            <a:ext cx="304800" cy="429768"/>
            <a:chOff x="215328" y="-46937"/>
            <a:chExt cx="304800" cy="2773841"/>
          </a:xfrm>
        </p:grpSpPr>
        <p:cxnSp>
          <p:nvCxnSpPr>
            <p:cNvPr id="1066" name="Straight Connector 1065">
              <a:extLst>
                <a:ext uri="{FF2B5EF4-FFF2-40B4-BE49-F238E27FC236}">
                  <a16:creationId xmlns:a16="http://schemas.microsoft.com/office/drawing/2014/main" id="{89F5BF84-4D12-40EB-B3CA-72B55341A8A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5328" y="-46937"/>
              <a:ext cx="0" cy="2773841"/>
            </a:xfrm>
            <a:prstGeom prst="line">
              <a:avLst/>
            </a:prstGeom>
            <a:ln w="25400" cmpd="sng">
              <a:solidFill>
                <a:schemeClr val="bg2">
                  <a:lumMod val="60000"/>
                  <a:lumOff val="40000"/>
                  <a:alpha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67" name="Straight Connector 1066">
              <a:extLst>
                <a:ext uri="{FF2B5EF4-FFF2-40B4-BE49-F238E27FC236}">
                  <a16:creationId xmlns:a16="http://schemas.microsoft.com/office/drawing/2014/main" id="{ACF91815-2B4A-44C8-BAC2-6732AD11A92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6928" y="-46937"/>
              <a:ext cx="0" cy="2773841"/>
            </a:xfrm>
            <a:prstGeom prst="line">
              <a:avLst/>
            </a:prstGeom>
            <a:ln w="25400" cmpd="sng">
              <a:solidFill>
                <a:schemeClr val="bg2">
                  <a:lumMod val="60000"/>
                  <a:lumOff val="40000"/>
                  <a:alpha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68" name="Straight Connector 1067">
              <a:extLst>
                <a:ext uri="{FF2B5EF4-FFF2-40B4-BE49-F238E27FC236}">
                  <a16:creationId xmlns:a16="http://schemas.microsoft.com/office/drawing/2014/main" id="{523960DB-F7E9-40C5-BDC7-9700C71B186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8528" y="-46937"/>
              <a:ext cx="0" cy="2773841"/>
            </a:xfrm>
            <a:prstGeom prst="line">
              <a:avLst/>
            </a:prstGeom>
            <a:ln w="25400" cmpd="sng">
              <a:solidFill>
                <a:schemeClr val="bg2">
                  <a:lumMod val="60000"/>
                  <a:lumOff val="40000"/>
                  <a:alpha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69" name="Straight Connector 1068">
              <a:extLst>
                <a:ext uri="{FF2B5EF4-FFF2-40B4-BE49-F238E27FC236}">
                  <a16:creationId xmlns:a16="http://schemas.microsoft.com/office/drawing/2014/main" id="{A95623C8-E3C3-425E-B186-ADFF5B6702A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20128" y="-46937"/>
              <a:ext cx="0" cy="2773841"/>
            </a:xfrm>
            <a:prstGeom prst="line">
              <a:avLst/>
            </a:prstGeom>
            <a:ln w="25400" cmpd="sng">
              <a:solidFill>
                <a:schemeClr val="bg2">
                  <a:lumMod val="60000"/>
                  <a:lumOff val="40000"/>
                  <a:alpha val="50000"/>
                </a:schemeClr>
              </a:solidFill>
              <a:prstDash val="sysDot"/>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1248079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B44D227-1F0E-E467-A184-0A7029C6EC04}"/>
              </a:ext>
            </a:extLst>
          </p:cNvPr>
          <p:cNvSpPr>
            <a:spLocks noGrp="1"/>
          </p:cNvSpPr>
          <p:nvPr>
            <p:ph type="title"/>
          </p:nvPr>
        </p:nvSpPr>
        <p:spPr>
          <a:xfrm>
            <a:off x="1136397" y="502020"/>
            <a:ext cx="5323715" cy="1642970"/>
          </a:xfrm>
        </p:spPr>
        <p:txBody>
          <a:bodyPr anchor="b">
            <a:normAutofit/>
          </a:bodyPr>
          <a:lstStyle/>
          <a:p>
            <a:r>
              <a:rPr lang="en-GB" sz="4000"/>
              <a:t>Any questions?</a:t>
            </a:r>
          </a:p>
        </p:txBody>
      </p:sp>
      <p:sp>
        <p:nvSpPr>
          <p:cNvPr id="3" name="Content Placeholder 2">
            <a:extLst>
              <a:ext uri="{FF2B5EF4-FFF2-40B4-BE49-F238E27FC236}">
                <a16:creationId xmlns:a16="http://schemas.microsoft.com/office/drawing/2014/main" id="{9C548120-69B3-9FB9-BF33-DAA41D9428C6}"/>
              </a:ext>
            </a:extLst>
          </p:cNvPr>
          <p:cNvSpPr>
            <a:spLocks noGrp="1"/>
          </p:cNvSpPr>
          <p:nvPr>
            <p:ph idx="1"/>
          </p:nvPr>
        </p:nvSpPr>
        <p:spPr>
          <a:xfrm>
            <a:off x="1144923" y="2405894"/>
            <a:ext cx="5315189" cy="3535083"/>
          </a:xfrm>
        </p:spPr>
        <p:txBody>
          <a:bodyPr anchor="t">
            <a:normAutofit/>
          </a:bodyPr>
          <a:lstStyle/>
          <a:p>
            <a:r>
              <a:rPr lang="en-GB" sz="2000"/>
              <a:t>Contact information: </a:t>
            </a:r>
          </a:p>
          <a:p>
            <a:r>
              <a:rPr lang="en-GB" sz="2000"/>
              <a:t>Arrandeep Konkon- Community Pharmacy Clinical Lead</a:t>
            </a:r>
          </a:p>
          <a:p>
            <a:r>
              <a:rPr lang="en-GB" sz="2000"/>
              <a:t>Arrandeep.Konkon@uhcw.nhs.uk</a:t>
            </a:r>
          </a:p>
        </p:txBody>
      </p:sp>
      <p:sp>
        <p:nvSpPr>
          <p:cNvPr id="12" name="Rectangle 11">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Blog">
            <a:extLst>
              <a:ext uri="{FF2B5EF4-FFF2-40B4-BE49-F238E27FC236}">
                <a16:creationId xmlns:a16="http://schemas.microsoft.com/office/drawing/2014/main" id="{916B90DD-9613-D6F6-F496-F6C445787C0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75967" y="1359681"/>
            <a:ext cx="4170530" cy="4170530"/>
          </a:xfrm>
          <a:prstGeom prst="rect">
            <a:avLst/>
          </a:prstGeom>
        </p:spPr>
      </p:pic>
    </p:spTree>
    <p:extLst>
      <p:ext uri="{BB962C8B-B14F-4D97-AF65-F5344CB8AC3E}">
        <p14:creationId xmlns:p14="http://schemas.microsoft.com/office/powerpoint/2010/main" val="2646836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153832A-E02B-6909-C6D6-356CAEE6BB8B}"/>
              </a:ext>
            </a:extLst>
          </p:cNvPr>
          <p:cNvSpPr>
            <a:spLocks noGrp="1"/>
          </p:cNvSpPr>
          <p:nvPr>
            <p:ph type="title"/>
          </p:nvPr>
        </p:nvSpPr>
        <p:spPr>
          <a:xfrm>
            <a:off x="466722" y="586855"/>
            <a:ext cx="3201366" cy="3387497"/>
          </a:xfrm>
        </p:spPr>
        <p:txBody>
          <a:bodyPr anchor="b">
            <a:normAutofit/>
          </a:bodyPr>
          <a:lstStyle/>
          <a:p>
            <a:pPr algn="r"/>
            <a:r>
              <a:rPr lang="en-GB" sz="4000">
                <a:solidFill>
                  <a:srgbClr val="FFFFFF"/>
                </a:solidFill>
              </a:rPr>
              <a:t>What is DMS?</a:t>
            </a:r>
          </a:p>
        </p:txBody>
      </p:sp>
      <p:sp>
        <p:nvSpPr>
          <p:cNvPr id="3" name="Content Placeholder 2">
            <a:extLst>
              <a:ext uri="{FF2B5EF4-FFF2-40B4-BE49-F238E27FC236}">
                <a16:creationId xmlns:a16="http://schemas.microsoft.com/office/drawing/2014/main" id="{07596566-858D-9F81-AE14-DE85817F49F2}"/>
              </a:ext>
            </a:extLst>
          </p:cNvPr>
          <p:cNvSpPr>
            <a:spLocks noGrp="1"/>
          </p:cNvSpPr>
          <p:nvPr>
            <p:ph idx="1"/>
          </p:nvPr>
        </p:nvSpPr>
        <p:spPr>
          <a:xfrm>
            <a:off x="4810259" y="649480"/>
            <a:ext cx="6555347" cy="5546047"/>
          </a:xfrm>
        </p:spPr>
        <p:txBody>
          <a:bodyPr anchor="ctr">
            <a:normAutofit/>
          </a:bodyPr>
          <a:lstStyle/>
          <a:p>
            <a:r>
              <a:rPr lang="en-GB" sz="1700" b="0" i="0" dirty="0">
                <a:effectLst/>
                <a:latin typeface="DM Sans" pitchFamily="2" charset="0"/>
              </a:rPr>
              <a:t>This service builds on the work that the </a:t>
            </a:r>
            <a:r>
              <a:rPr lang="en-GB" sz="1700" b="1" i="0" u="sng" dirty="0">
                <a:effectLst/>
                <a:latin typeface="DM Sans" pitchFamily="2" charset="0"/>
                <a:hlinkClick r:id="rId2"/>
              </a:rPr>
              <a:t>Academic Health Science Networks (AHSN)</a:t>
            </a:r>
            <a:r>
              <a:rPr lang="en-GB" sz="1700" b="0" i="0" dirty="0">
                <a:effectLst/>
                <a:latin typeface="DM Sans" pitchFamily="2" charset="0"/>
              </a:rPr>
              <a:t> undertook with LPCs and pharmacy contractors over recent years, as part of the </a:t>
            </a:r>
            <a:r>
              <a:rPr lang="en-GB" sz="1700" b="1" i="0" u="sng" dirty="0">
                <a:effectLst/>
                <a:latin typeface="DM Sans" pitchFamily="2" charset="0"/>
                <a:hlinkClick r:id="rId3"/>
              </a:rPr>
              <a:t>Transfer of Care Around Medicines (TCAM) programme</a:t>
            </a:r>
            <a:r>
              <a:rPr lang="en-GB" sz="1700" b="0" i="0" dirty="0">
                <a:effectLst/>
                <a:latin typeface="DM Sans" pitchFamily="2" charset="0"/>
              </a:rPr>
              <a:t>.</a:t>
            </a:r>
          </a:p>
          <a:p>
            <a:r>
              <a:rPr lang="en-GB" sz="1700" b="0" i="0" dirty="0">
                <a:effectLst/>
                <a:latin typeface="DM Sans" pitchFamily="2" charset="0"/>
              </a:rPr>
              <a:t>NHS Trusts will identify patients who will benefit from the DMS and, subject to the patient consenting to a referral, they will send a referral to the pharmacy via a secure electronic system, e.g. Refer to Pharmacy, </a:t>
            </a:r>
            <a:r>
              <a:rPr lang="en-GB" sz="1700" b="0" i="0" dirty="0" err="1">
                <a:effectLst/>
                <a:latin typeface="DM Sans" pitchFamily="2" charset="0"/>
              </a:rPr>
              <a:t>PharmOutcomes</a:t>
            </a:r>
            <a:r>
              <a:rPr lang="en-GB" sz="1700" b="0" i="0" dirty="0">
                <a:effectLst/>
                <a:latin typeface="DM Sans" pitchFamily="2" charset="0"/>
              </a:rPr>
              <a:t> or </a:t>
            </a:r>
            <a:r>
              <a:rPr lang="en-GB" sz="1700" b="0" i="0" dirty="0" err="1">
                <a:effectLst/>
                <a:latin typeface="DM Sans" pitchFamily="2" charset="0"/>
              </a:rPr>
              <a:t>NHSmail</a:t>
            </a:r>
            <a:r>
              <a:rPr lang="en-GB" sz="1700" b="0" i="0" dirty="0">
                <a:effectLst/>
                <a:latin typeface="DM Sans" pitchFamily="2" charset="0"/>
              </a:rPr>
              <a:t>.</a:t>
            </a:r>
            <a:endParaRPr lang="en-GB" sz="1700" dirty="0">
              <a:latin typeface="DM Sans" pitchFamily="2" charset="0"/>
            </a:endParaRPr>
          </a:p>
          <a:p>
            <a:r>
              <a:rPr lang="en-GB" sz="1700" dirty="0">
                <a:latin typeface="DM Sans" pitchFamily="2" charset="0"/>
              </a:rPr>
              <a:t>Once the referral is received there are 3 stages which the pharmacy will have to complete: </a:t>
            </a:r>
          </a:p>
          <a:p>
            <a:pPr lvl="1"/>
            <a:r>
              <a:rPr lang="en-GB" sz="1700" dirty="0">
                <a:latin typeface="DM Sans" pitchFamily="2" charset="0"/>
              </a:rPr>
              <a:t>Stage 1: Check referral and action any changes within the referral. Reconcile medicines prescribed in hospital against medicines on record for the patient. Ensure any existing prescriptions or RDs are still appropriate. </a:t>
            </a:r>
          </a:p>
          <a:p>
            <a:pPr lvl="1"/>
            <a:r>
              <a:rPr lang="en-GB" sz="1700" dirty="0">
                <a:latin typeface="DM Sans" pitchFamily="2" charset="0"/>
              </a:rPr>
              <a:t>Stage2: First prescription is received- check that this is in line with discharge summary. </a:t>
            </a:r>
          </a:p>
          <a:p>
            <a:pPr lvl="1"/>
            <a:r>
              <a:rPr lang="en-GB" sz="1700" dirty="0">
                <a:latin typeface="DM Sans" pitchFamily="2" charset="0"/>
              </a:rPr>
              <a:t>Stage 3: Patient comes to collect first prescription- patients understanding checked and discussion around any new medications. </a:t>
            </a:r>
            <a:endParaRPr lang="en-GB" sz="1700" dirty="0"/>
          </a:p>
        </p:txBody>
      </p:sp>
      <p:pic>
        <p:nvPicPr>
          <p:cNvPr id="2052" name="Picture 4" descr="Coventry and Warwickshire Integrated Care System - Happy Healthy Lives">
            <a:extLst>
              <a:ext uri="{FF2B5EF4-FFF2-40B4-BE49-F238E27FC236}">
                <a16:creationId xmlns:a16="http://schemas.microsoft.com/office/drawing/2014/main" id="{44EE1BD2-A067-FCE4-DA14-38048D5EC3C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54" y="5670221"/>
            <a:ext cx="3976908" cy="1114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25990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C76552-9B29-0186-47F3-51D2C5168B78}"/>
              </a:ext>
            </a:extLst>
          </p:cNvPr>
          <p:cNvSpPr>
            <a:spLocks noGrp="1"/>
          </p:cNvSpPr>
          <p:nvPr>
            <p:ph type="title"/>
          </p:nvPr>
        </p:nvSpPr>
        <p:spPr>
          <a:xfrm>
            <a:off x="1371599" y="294538"/>
            <a:ext cx="9895951" cy="1033669"/>
          </a:xfrm>
        </p:spPr>
        <p:txBody>
          <a:bodyPr>
            <a:normAutofit/>
          </a:bodyPr>
          <a:lstStyle/>
          <a:p>
            <a:r>
              <a:rPr lang="en-GB" sz="4000">
                <a:solidFill>
                  <a:srgbClr val="FFFFFF"/>
                </a:solidFill>
              </a:rPr>
              <a:t>Why do we need it?</a:t>
            </a:r>
          </a:p>
        </p:txBody>
      </p:sp>
      <p:sp>
        <p:nvSpPr>
          <p:cNvPr id="7" name="Content Placeholder 2">
            <a:extLst>
              <a:ext uri="{FF2B5EF4-FFF2-40B4-BE49-F238E27FC236}">
                <a16:creationId xmlns:a16="http://schemas.microsoft.com/office/drawing/2014/main" id="{65E48779-1EC8-75B4-9189-F7FC6D76A4F1}"/>
              </a:ext>
            </a:extLst>
          </p:cNvPr>
          <p:cNvSpPr>
            <a:spLocks noGrp="1"/>
          </p:cNvSpPr>
          <p:nvPr>
            <p:ph idx="1"/>
          </p:nvPr>
        </p:nvSpPr>
        <p:spPr>
          <a:xfrm>
            <a:off x="1371599" y="2318197"/>
            <a:ext cx="9724031" cy="3683358"/>
          </a:xfrm>
        </p:spPr>
        <p:txBody>
          <a:bodyPr anchor="ctr">
            <a:normAutofit/>
          </a:bodyPr>
          <a:lstStyle/>
          <a:p>
            <a:r>
              <a:rPr lang="en-GB" sz="2000"/>
              <a:t>Discharge from hospital is associated with an increased risk of avoidable medication related harm and NICE Guideline NG05 recommends medicines-related communication systems should be in place when patients move from one care setting to another; and medicines reconciliation processes should be in place for all persons discharged from a hospital or another care setting back into primary care.</a:t>
            </a:r>
          </a:p>
          <a:p>
            <a:r>
              <a:rPr lang="en-GB" sz="2000"/>
              <a:t> • It is estimated that 60% of patients have three or more changes made to their medicines during a hospital stay. Transfer of care is associated with an increased risk of adverse effects.</a:t>
            </a:r>
          </a:p>
          <a:p>
            <a:r>
              <a:rPr lang="en-GB" sz="2000"/>
              <a:t>DMS reduces the risk of readmission into hospital by 10%. </a:t>
            </a:r>
          </a:p>
        </p:txBody>
      </p:sp>
      <p:pic>
        <p:nvPicPr>
          <p:cNvPr id="3074" name="Picture 2" descr="Coventry and Warwickshire Integrated Care System - Happy Healthy Lives">
            <a:extLst>
              <a:ext uri="{FF2B5EF4-FFF2-40B4-BE49-F238E27FC236}">
                <a16:creationId xmlns:a16="http://schemas.microsoft.com/office/drawing/2014/main" id="{3F01E598-7CB2-6EC5-B33B-69B3F38B0B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8851" y="5315352"/>
            <a:ext cx="4114800" cy="1114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4847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Magnifying glass and question mark">
            <a:extLst>
              <a:ext uri="{FF2B5EF4-FFF2-40B4-BE49-F238E27FC236}">
                <a16:creationId xmlns:a16="http://schemas.microsoft.com/office/drawing/2014/main" id="{2F045F88-EBD6-6819-7414-0B1CD01FE9F0}"/>
              </a:ext>
            </a:extLst>
          </p:cNvPr>
          <p:cNvPicPr>
            <a:picLocks noChangeAspect="1"/>
          </p:cNvPicPr>
          <p:nvPr/>
        </p:nvPicPr>
        <p:blipFill rotWithShape="1">
          <a:blip r:embed="rId2"/>
          <a:srcRect l="5649" r="23251"/>
          <a:stretch/>
        </p:blipFill>
        <p:spPr>
          <a:xfrm>
            <a:off x="3523488" y="10"/>
            <a:ext cx="8668512" cy="6857990"/>
          </a:xfrm>
          <a:prstGeom prst="rect">
            <a:avLst/>
          </a:prstGeom>
        </p:spPr>
      </p:pic>
      <p:sp>
        <p:nvSpPr>
          <p:cNvPr id="11" name="Rectangle 10">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tx1"/>
              </a:gs>
              <a:gs pos="33000">
                <a:schemeClr val="tx1">
                  <a:alpha val="64000"/>
                </a:schemeClr>
              </a:gs>
              <a:gs pos="0">
                <a:schemeClr val="tx1">
                  <a:alpha val="0"/>
                </a:schemeClr>
              </a:gs>
              <a:gs pos="100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8981936-8231-CF89-CFEF-2B88C39E85B9}"/>
              </a:ext>
            </a:extLst>
          </p:cNvPr>
          <p:cNvSpPr>
            <a:spLocks noGrp="1"/>
          </p:cNvSpPr>
          <p:nvPr>
            <p:ph type="title"/>
          </p:nvPr>
        </p:nvSpPr>
        <p:spPr>
          <a:xfrm>
            <a:off x="477981" y="1122363"/>
            <a:ext cx="4023360" cy="3204134"/>
          </a:xfrm>
        </p:spPr>
        <p:txBody>
          <a:bodyPr vert="horz" lIns="91440" tIns="45720" rIns="91440" bIns="45720" rtlCol="0" anchor="b">
            <a:normAutofit/>
          </a:bodyPr>
          <a:lstStyle/>
          <a:p>
            <a:r>
              <a:rPr lang="en-US" sz="4800">
                <a:solidFill>
                  <a:schemeClr val="bg1"/>
                </a:solidFill>
              </a:rPr>
              <a:t>How can you support?</a:t>
            </a:r>
          </a:p>
        </p:txBody>
      </p:sp>
      <p:sp>
        <p:nvSpPr>
          <p:cNvPr id="13" name="Rectangle 1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5" name="Rectangle 14">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339237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9EBFC09-227D-D56B-1C0A-990C319A7C81}"/>
              </a:ext>
            </a:extLst>
          </p:cNvPr>
          <p:cNvSpPr>
            <a:spLocks noGrp="1"/>
          </p:cNvSpPr>
          <p:nvPr>
            <p:ph type="title"/>
          </p:nvPr>
        </p:nvSpPr>
        <p:spPr>
          <a:xfrm>
            <a:off x="826396" y="586855"/>
            <a:ext cx="4230100" cy="3387497"/>
          </a:xfrm>
        </p:spPr>
        <p:txBody>
          <a:bodyPr anchor="b">
            <a:normAutofit/>
          </a:bodyPr>
          <a:lstStyle/>
          <a:p>
            <a:pPr algn="r"/>
            <a:r>
              <a:rPr lang="en-GB" sz="4000">
                <a:solidFill>
                  <a:srgbClr val="FFFFFF"/>
                </a:solidFill>
              </a:rPr>
              <a:t>Role of practice based Technicians</a:t>
            </a:r>
          </a:p>
        </p:txBody>
      </p:sp>
      <p:sp>
        <p:nvSpPr>
          <p:cNvPr id="3" name="Content Placeholder 2">
            <a:extLst>
              <a:ext uri="{FF2B5EF4-FFF2-40B4-BE49-F238E27FC236}">
                <a16:creationId xmlns:a16="http://schemas.microsoft.com/office/drawing/2014/main" id="{E3751858-CCED-5E0B-F91C-0D9DD8C97187}"/>
              </a:ext>
            </a:extLst>
          </p:cNvPr>
          <p:cNvSpPr>
            <a:spLocks noGrp="1"/>
          </p:cNvSpPr>
          <p:nvPr>
            <p:ph idx="1"/>
          </p:nvPr>
        </p:nvSpPr>
        <p:spPr>
          <a:xfrm>
            <a:off x="6503158" y="649480"/>
            <a:ext cx="4862447" cy="5546047"/>
          </a:xfrm>
        </p:spPr>
        <p:txBody>
          <a:bodyPr anchor="ctr">
            <a:noAutofit/>
          </a:bodyPr>
          <a:lstStyle/>
          <a:p>
            <a:r>
              <a:rPr lang="en-GB" sz="1600" dirty="0"/>
              <a:t>DMS does not replace the work done by practice pharmacy teams in managing patients’ medicines on discharge (chance for cross sector working). </a:t>
            </a:r>
          </a:p>
          <a:p>
            <a:r>
              <a:rPr lang="en-GB" sz="1600" dirty="0"/>
              <a:t>Alignment of medicines discharge work: The discharge of patients should continue to be managed in line with NICE guidance and usual general practice, including ensuring medicines changes are updated on the patient’s clinical record. The general practice or PCN pharmacy teams should work collaboratively with community pharmacy to align the NHS Discharge Medicines Service to their current work and minimise duplication. </a:t>
            </a:r>
          </a:p>
          <a:p>
            <a:r>
              <a:rPr lang="en-GB" sz="1600" dirty="0"/>
              <a:t>Agree responsibility: Agree who is responsible (at general practice level) for supporting the NHS Discharge Medicines Service. This includes liaising with community pharmacy teams where additional information or clarification is needed. This could be a team working across the PCN.</a:t>
            </a:r>
          </a:p>
          <a:p>
            <a:r>
              <a:rPr lang="en-GB" sz="1600" dirty="0"/>
              <a:t>Awareness of medicines support on discharge: Ensure that all relevant staff understand the patient pathway for medicines support following patient discharge from hospital, including the role of general practice and PCN pharmacy teams in providing support and additional services as required, such as a Structured Medication Review. </a:t>
            </a:r>
          </a:p>
        </p:txBody>
      </p:sp>
      <p:pic>
        <p:nvPicPr>
          <p:cNvPr id="4" name="Picture 2" descr="Coventry and Warwickshire Integrated Care System - Happy Healthy Lives">
            <a:extLst>
              <a:ext uri="{FF2B5EF4-FFF2-40B4-BE49-F238E27FC236}">
                <a16:creationId xmlns:a16="http://schemas.microsoft.com/office/drawing/2014/main" id="{90D04C2C-2B7A-B995-4EE9-2F68718D95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6395" y="5280549"/>
            <a:ext cx="4114800" cy="1114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4961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0A30F4A-6FA2-799D-F51A-78F0E1709FF4}"/>
              </a:ext>
            </a:extLst>
          </p:cNvPr>
          <p:cNvSpPr>
            <a:spLocks noGrp="1"/>
          </p:cNvSpPr>
          <p:nvPr>
            <p:ph type="title"/>
          </p:nvPr>
        </p:nvSpPr>
        <p:spPr>
          <a:xfrm>
            <a:off x="826396" y="586855"/>
            <a:ext cx="4230100" cy="3387497"/>
          </a:xfrm>
        </p:spPr>
        <p:txBody>
          <a:bodyPr anchor="b">
            <a:normAutofit/>
          </a:bodyPr>
          <a:lstStyle/>
          <a:p>
            <a:pPr algn="r"/>
            <a:r>
              <a:rPr lang="en-GB" sz="4000">
                <a:solidFill>
                  <a:srgbClr val="FFFFFF"/>
                </a:solidFill>
              </a:rPr>
              <a:t>Role of Practice based technicians</a:t>
            </a:r>
          </a:p>
        </p:txBody>
      </p:sp>
      <p:sp>
        <p:nvSpPr>
          <p:cNvPr id="3" name="Content Placeholder 2">
            <a:extLst>
              <a:ext uri="{FF2B5EF4-FFF2-40B4-BE49-F238E27FC236}">
                <a16:creationId xmlns:a16="http://schemas.microsoft.com/office/drawing/2014/main" id="{3943DBE3-7B96-A859-56A2-5CF17084DA80}"/>
              </a:ext>
            </a:extLst>
          </p:cNvPr>
          <p:cNvSpPr>
            <a:spLocks noGrp="1"/>
          </p:cNvSpPr>
          <p:nvPr>
            <p:ph idx="1"/>
          </p:nvPr>
        </p:nvSpPr>
        <p:spPr>
          <a:xfrm>
            <a:off x="6503158" y="649480"/>
            <a:ext cx="4862447" cy="5546047"/>
          </a:xfrm>
        </p:spPr>
        <p:txBody>
          <a:bodyPr anchor="ctr">
            <a:normAutofit lnSpcReduction="10000"/>
          </a:bodyPr>
          <a:lstStyle/>
          <a:p>
            <a:r>
              <a:rPr lang="en-GB" sz="1600" dirty="0"/>
              <a:t>Providing advice: Once a referral has been received from an NHS trust, the community pharmacy team may require information, support and clinical expertise from the general practice or PCN pharmacy team. General practices should be willing to provide this support to allow community pharmacy teams to safely reconcile medicines and support patients effectively.</a:t>
            </a:r>
          </a:p>
          <a:p>
            <a:r>
              <a:rPr lang="en-GB" sz="1600" dirty="0"/>
              <a:t>Clinical support: Some scenarios will require community pharmacy teams to work with colleagues in general practices to jointly manage a discharged patient (</a:t>
            </a:r>
            <a:r>
              <a:rPr lang="en-GB" sz="1600" dirty="0" err="1"/>
              <a:t>eg</a:t>
            </a:r>
            <a:r>
              <a:rPr lang="en-GB" sz="1600" dirty="0"/>
              <a:t> when stopped medicines are to be restarted pending test results). If medication changes are significant or discussion with the patient demonstrates that they do not understand how to use their medicines, the community pharmacist or pharmacy technician can refer the patient to the general practice or PCN pharmacy team for a Structured Medication Review.</a:t>
            </a:r>
          </a:p>
          <a:p>
            <a:r>
              <a:rPr lang="en-GB" sz="1600" dirty="0"/>
              <a:t>Specialist support: For more complex patients or where additional support is needed to prevent readmission, general practice or PCN pharmacy teams should be prepared to receive referrals or collaborate in MDTs with the community pharmacists and NHS trusts. </a:t>
            </a:r>
          </a:p>
          <a:p>
            <a:pPr marL="0" indent="0">
              <a:buNone/>
            </a:pPr>
            <a:endParaRPr lang="en-GB" sz="1400" dirty="0"/>
          </a:p>
        </p:txBody>
      </p:sp>
      <p:pic>
        <p:nvPicPr>
          <p:cNvPr id="4" name="Picture 2" descr="Coventry and Warwickshire Integrated Care System - Happy Healthy Lives">
            <a:extLst>
              <a:ext uri="{FF2B5EF4-FFF2-40B4-BE49-F238E27FC236}">
                <a16:creationId xmlns:a16="http://schemas.microsoft.com/office/drawing/2014/main" id="{493411ED-A605-854B-4031-3660938371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2496" y="5392608"/>
            <a:ext cx="4114800" cy="1114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8109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digital balance scale using circles">
            <a:extLst>
              <a:ext uri="{FF2B5EF4-FFF2-40B4-BE49-F238E27FC236}">
                <a16:creationId xmlns:a16="http://schemas.microsoft.com/office/drawing/2014/main" id="{BA159EC0-29D8-ECB2-D4CF-26034D418BDB}"/>
              </a:ext>
            </a:extLst>
          </p:cNvPr>
          <p:cNvPicPr>
            <a:picLocks noChangeAspect="1"/>
          </p:cNvPicPr>
          <p:nvPr/>
        </p:nvPicPr>
        <p:blipFill rotWithShape="1">
          <a:blip r:embed="rId2"/>
          <a:srcRect l="1645" r="21883" b="1"/>
          <a:stretch/>
        </p:blipFill>
        <p:spPr>
          <a:xfrm>
            <a:off x="3523488" y="10"/>
            <a:ext cx="8668512" cy="6857990"/>
          </a:xfrm>
          <a:prstGeom prst="rect">
            <a:avLst/>
          </a:prstGeom>
        </p:spPr>
      </p:pic>
      <p:sp>
        <p:nvSpPr>
          <p:cNvPr id="11" name="Rectangle 10">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tx1"/>
              </a:gs>
              <a:gs pos="33000">
                <a:schemeClr val="tx1">
                  <a:alpha val="64000"/>
                </a:schemeClr>
              </a:gs>
              <a:gs pos="0">
                <a:schemeClr val="tx1">
                  <a:alpha val="0"/>
                </a:schemeClr>
              </a:gs>
              <a:gs pos="100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A631907-0433-BD91-4EB7-C0AE63D8F691}"/>
              </a:ext>
            </a:extLst>
          </p:cNvPr>
          <p:cNvSpPr>
            <a:spLocks noGrp="1"/>
          </p:cNvSpPr>
          <p:nvPr>
            <p:ph type="title"/>
          </p:nvPr>
        </p:nvSpPr>
        <p:spPr>
          <a:xfrm>
            <a:off x="477981" y="1122363"/>
            <a:ext cx="4023360" cy="3204134"/>
          </a:xfrm>
        </p:spPr>
        <p:txBody>
          <a:bodyPr vert="horz" lIns="91440" tIns="45720" rIns="91440" bIns="45720" rtlCol="0" anchor="b">
            <a:normAutofit/>
          </a:bodyPr>
          <a:lstStyle/>
          <a:p>
            <a:r>
              <a:rPr lang="en-US" sz="4800">
                <a:solidFill>
                  <a:schemeClr val="bg1"/>
                </a:solidFill>
              </a:rPr>
              <a:t>Examples of where DMS could have helped?</a:t>
            </a:r>
          </a:p>
        </p:txBody>
      </p:sp>
      <p:sp>
        <p:nvSpPr>
          <p:cNvPr id="13" name="Rectangle 1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5" name="Rectangle 14">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56689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BC426F6-F420-7F03-28FB-4B09EDB76981}"/>
              </a:ext>
            </a:extLst>
          </p:cNvPr>
          <p:cNvSpPr>
            <a:spLocks noGrp="1"/>
          </p:cNvSpPr>
          <p:nvPr>
            <p:ph type="title"/>
          </p:nvPr>
        </p:nvSpPr>
        <p:spPr>
          <a:xfrm>
            <a:off x="586478" y="1683756"/>
            <a:ext cx="3115265" cy="2396359"/>
          </a:xfrm>
        </p:spPr>
        <p:txBody>
          <a:bodyPr anchor="b">
            <a:normAutofit/>
          </a:bodyPr>
          <a:lstStyle/>
          <a:p>
            <a:pPr algn="r"/>
            <a:r>
              <a:rPr lang="en-GB" sz="4000">
                <a:solidFill>
                  <a:srgbClr val="FFFFFF"/>
                </a:solidFill>
              </a:rPr>
              <a:t>Other Community Pharmacy services</a:t>
            </a:r>
          </a:p>
        </p:txBody>
      </p:sp>
      <p:graphicFrame>
        <p:nvGraphicFramePr>
          <p:cNvPr id="5" name="Content Placeholder 2">
            <a:extLst>
              <a:ext uri="{FF2B5EF4-FFF2-40B4-BE49-F238E27FC236}">
                <a16:creationId xmlns:a16="http://schemas.microsoft.com/office/drawing/2014/main" id="{45BF034C-4D59-465E-A0E8-50951B1E04B0}"/>
              </a:ext>
            </a:extLst>
          </p:cNvPr>
          <p:cNvGraphicFramePr>
            <a:graphicFrameLocks noGrp="1"/>
          </p:cNvGraphicFramePr>
          <p:nvPr>
            <p:ph idx="1"/>
            <p:extLst>
              <p:ext uri="{D42A27DB-BD31-4B8C-83A1-F6EECF244321}">
                <p14:modId xmlns:p14="http://schemas.microsoft.com/office/powerpoint/2010/main" val="1382619938"/>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088555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2AE92-F903-ABFA-5B25-C6C49E6349DA}"/>
              </a:ext>
            </a:extLst>
          </p:cNvPr>
          <p:cNvSpPr>
            <a:spLocks noGrp="1"/>
          </p:cNvSpPr>
          <p:nvPr>
            <p:ph type="title"/>
          </p:nvPr>
        </p:nvSpPr>
        <p:spPr/>
        <p:txBody>
          <a:bodyPr/>
          <a:lstStyle/>
          <a:p>
            <a:r>
              <a:rPr lang="en-GB" dirty="0"/>
              <a:t>Key messages</a:t>
            </a:r>
          </a:p>
        </p:txBody>
      </p:sp>
      <p:graphicFrame>
        <p:nvGraphicFramePr>
          <p:cNvPr id="7" name="Content Placeholder 2">
            <a:extLst>
              <a:ext uri="{FF2B5EF4-FFF2-40B4-BE49-F238E27FC236}">
                <a16:creationId xmlns:a16="http://schemas.microsoft.com/office/drawing/2014/main" id="{3E71B8A2-7B2C-02C0-8375-3C6273B79E9A}"/>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2" descr="Coventry and Warwickshire Integrated Care System - Happy Healthy Lives">
            <a:extLst>
              <a:ext uri="{FF2B5EF4-FFF2-40B4-BE49-F238E27FC236}">
                <a16:creationId xmlns:a16="http://schemas.microsoft.com/office/drawing/2014/main" id="{45F2242F-B44E-54BB-739D-CB986B5111D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7571" y="5378450"/>
            <a:ext cx="4114800" cy="1114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80235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TotalTime>
  <Words>744</Words>
  <Application>Microsoft Office PowerPoint</Application>
  <PresentationFormat>Widescreen</PresentationFormat>
  <Paragraphs>38</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DM Sans</vt:lpstr>
      <vt:lpstr>Office Theme</vt:lpstr>
      <vt:lpstr>DMS</vt:lpstr>
      <vt:lpstr>What is DMS?</vt:lpstr>
      <vt:lpstr>Why do we need it?</vt:lpstr>
      <vt:lpstr>How can you support?</vt:lpstr>
      <vt:lpstr>Role of practice based Technicians</vt:lpstr>
      <vt:lpstr>Role of Practice based technicians</vt:lpstr>
      <vt:lpstr>Examples of where DMS could have helped?</vt:lpstr>
      <vt:lpstr>Other Community Pharmacy services</vt:lpstr>
      <vt:lpstr>Key messages</vt:lpstr>
      <vt:lpstr>Any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DMS</dc:title>
  <dc:creator>Arrandeep Konkon</dc:creator>
  <cp:lastModifiedBy>Arrandeep Konkon</cp:lastModifiedBy>
  <cp:revision>3</cp:revision>
  <dcterms:created xsi:type="dcterms:W3CDTF">2024-01-02T15:29:00Z</dcterms:created>
  <dcterms:modified xsi:type="dcterms:W3CDTF">2024-01-23T13:53:14Z</dcterms:modified>
</cp:coreProperties>
</file>