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6" r:id="rId3"/>
    <p:sldId id="300" r:id="rId4"/>
    <p:sldId id="297" r:id="rId5"/>
    <p:sldId id="298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A9D18E"/>
    <a:srgbClr val="1B9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0C27-9A3F-4316-99AB-9138CAC0F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837FA-216C-4F31-A7DB-44E3566D8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D823-4B99-41C8-9A4C-882A3C2E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63AF-A7BC-4624-A959-72767545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6356F-287B-49B2-9F98-384A4858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91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C2A4B-FE19-4886-A3BD-9A889117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85E0A-E26D-4E38-97C3-136E4AB9D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7E81-E23A-4238-9FD2-AA627916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BA491-387C-4CB7-8E75-E6D3D391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F989-8054-401B-8AF1-EE1A2294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87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122EF-48ED-498E-8642-02EB00894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B096-3D7C-4446-B54C-04E274C5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4AB73-7F58-4CC4-B0E5-8D94A8EA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8F2F-F092-466F-BFD3-04C72CD2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1C92-8C3E-43BD-8169-CA01FD1F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7D0E-235B-446B-982F-AB1D467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1312-1184-4357-8E4A-43DF4F43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8CEF-ED84-4696-9A08-C1820293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D138-8022-4E29-A15B-C78E1E41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CA37D-E422-4588-B428-AEA19467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36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33EE-E5EA-46F9-B660-43970D40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3D7-A72A-47D6-A4D1-A7F132BC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55A3E-316D-464E-BF40-C822CA24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99CE-ADFC-4E82-8C3F-9FE3CEDD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1FA0-7F45-4055-97C6-329D0E53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2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5FAB-1943-4A70-AB42-AD92DD8D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F12-4DFF-469F-916E-FEE5A8733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4F196-98E7-42D5-A711-E6E5B3CDF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DF47B-33EE-42D1-B730-43570F68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B9A23-BA8D-4EEA-AFE7-5BB14A21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AEDFB-9893-467F-A2CB-08461751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EF8D-35D1-4342-AF74-1836FCF5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2C414-B5AF-4C46-B344-A6110FF0F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0773C-BFC3-44FF-9F5E-34C588B58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60715-1E29-4873-BF62-009049835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ACF3E-4051-46D5-8612-65458DD1F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AAD0B-ECC5-4061-BF0A-B99DFACF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55BE6-9BAD-44D5-A43A-239CACD7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B6F90-7C9E-4CA4-8364-F77306CA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5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52DC-12D9-4FE9-AD9E-1F8FA451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2E670-A1C7-4638-B05F-68EF5690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F7AAF-CA84-4445-B757-D59A16AC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BC891-E2CE-45B6-B336-158989C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23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3FCBC-B071-4EA7-BCA5-0FDAA671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FE314-8C73-4C8B-9D87-89B8CCB1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BBC39-3F00-4B75-921B-005FD010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25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9E72-6691-4654-AC9A-228EFC3C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4E69-FCDF-4784-9FF5-D43C7ABC6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4CD23-9693-4966-B5E5-89E11F7B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2FAA1-16D6-4EA1-855F-BA11E8E7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5BB2E-84E4-4C60-ACEC-11378C1E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45C0B-52EC-45C4-9A29-27E8EB12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2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8E7C-EF47-4FE1-AC9A-1C4219E5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6FB4C-2459-4A10-9F92-D89DDFC3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7CCA-076E-48D4-99A5-7FB1857A4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2AB8B-FF1F-49D3-A7F0-3700C8D0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6AFDE-2EE8-4780-A37B-AA7B0BB1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62459-AD4A-472D-91CB-923E3DFB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8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F0081-EAFF-46F5-B729-33F10EB6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0A6C5-8026-401F-930A-15673B62F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9120E-2656-4254-86FB-8B4760E7F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6AB6-036D-4346-83FB-29B52A3835AD}" type="datetimeFigureOut">
              <a:rPr lang="en-GB" smtClean="0"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1E88-5238-429B-9249-36B0969A8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3F84-A6C1-4D9C-ACBD-AD076BD32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C13E-B8B5-490E-93A2-746C708522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29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vwarkformulary.nhs.uk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sps.nhs.uk/home/tools/drug-monitori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750822" y="2786432"/>
            <a:ext cx="5969002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0" cap="none" spc="0" baseline="0" dirty="0">
                <a:solidFill>
                  <a:srgbClr val="FFFFFF"/>
                </a:solidFill>
                <a:uFillTx/>
                <a:latin typeface="Source Sans Pro" pitchFamily="34"/>
              </a:rPr>
              <a:t>Pharmacy Technician medication reviews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1" i="0" u="none" strike="noStrike" kern="1200" cap="none" spc="0" baseline="0" dirty="0">
              <a:solidFill>
                <a:srgbClr val="FFFFFF"/>
              </a:solidFill>
              <a:uFillTx/>
              <a:latin typeface="Source Sans Pro" pitchFamily="34"/>
            </a:endParaRP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DF446C0A-7846-2908-5039-6082E9F48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6" r="58095" b="2023"/>
          <a:stretch/>
        </p:blipFill>
        <p:spPr>
          <a:xfrm>
            <a:off x="0" y="6176042"/>
            <a:ext cx="5109029" cy="535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-65900"/>
            <a:ext cx="12191996" cy="6923900"/>
          </a:xfrm>
        </p:spPr>
      </p:pic>
      <p:sp>
        <p:nvSpPr>
          <p:cNvPr id="4" name="TextBox 2"/>
          <p:cNvSpPr txBox="1"/>
          <p:nvPr/>
        </p:nvSpPr>
        <p:spPr>
          <a:xfrm>
            <a:off x="491097" y="443131"/>
            <a:ext cx="844899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FFFFFF"/>
                </a:solidFill>
                <a:latin typeface="Source Sans Pro" pitchFamily="34"/>
              </a:rPr>
              <a:t>Case Study – ‘Mavis’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72554" y="1741747"/>
            <a:ext cx="6260400" cy="4308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Source Sans Pro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Residential Home – 83 years old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Basal cell carcinoma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Colostomy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COPD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Dementia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Osteoporosis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Pulmonary Embolism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Pure hypercholesterolaemia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Thyrotoxicosis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Type 2 Diabetes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Source Sans Pro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4AC2BA-E30D-7E26-0C96-5DC6631B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37228"/>
              </p:ext>
            </p:extLst>
          </p:nvPr>
        </p:nvGraphicFramePr>
        <p:xfrm>
          <a:off x="282459" y="5373568"/>
          <a:ext cx="5157198" cy="1282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538">
                  <a:extLst>
                    <a:ext uri="{9D8B030D-6E8A-4147-A177-3AD203B41FA5}">
                      <a16:colId xmlns:a16="http://schemas.microsoft.com/office/drawing/2014/main" val="1810945407"/>
                    </a:ext>
                  </a:extLst>
                </a:gridCol>
                <a:gridCol w="958330">
                  <a:extLst>
                    <a:ext uri="{9D8B030D-6E8A-4147-A177-3AD203B41FA5}">
                      <a16:colId xmlns:a16="http://schemas.microsoft.com/office/drawing/2014/main" val="3914771825"/>
                    </a:ext>
                  </a:extLst>
                </a:gridCol>
                <a:gridCol w="958330">
                  <a:extLst>
                    <a:ext uri="{9D8B030D-6E8A-4147-A177-3AD203B41FA5}">
                      <a16:colId xmlns:a16="http://schemas.microsoft.com/office/drawing/2014/main" val="1929560813"/>
                    </a:ext>
                  </a:extLst>
                </a:gridCol>
              </a:tblGrid>
              <a:tr h="12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Acute Drug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Dosage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714666"/>
                  </a:ext>
                </a:extLst>
              </a:tr>
              <a:tr h="377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Comirnaty Original/Omicron BA.4-5 COVID-19 mRNA Vaccine 15micrograms/15micrograms/0.3ml dose dispersion for injection multidose vials (Pfizer Ltd)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0.3 ml Intramuscular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0.3 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815723"/>
                  </a:ext>
                </a:extLst>
              </a:tr>
              <a:tr h="377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COVID-19 Vaccine VidPrevtyn Beta (CoV2 preS dTM monovalent B.1.351 [recombinant adjuvanted]) 5micrograms/0.5ml dose solution and emulsion for emulsion for injection multidose vials (Sanofi)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0.5 ml Intramuscular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0.5 ml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9881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5FECC6-26CB-E72C-44C4-AAE8AF91E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57681"/>
              </p:ext>
            </p:extLst>
          </p:nvPr>
        </p:nvGraphicFramePr>
        <p:xfrm>
          <a:off x="5549562" y="1536937"/>
          <a:ext cx="6260399" cy="530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144">
                  <a:extLst>
                    <a:ext uri="{9D8B030D-6E8A-4147-A177-3AD203B41FA5}">
                      <a16:colId xmlns:a16="http://schemas.microsoft.com/office/drawing/2014/main" val="864541395"/>
                    </a:ext>
                  </a:extLst>
                </a:gridCol>
                <a:gridCol w="2802924">
                  <a:extLst>
                    <a:ext uri="{9D8B030D-6E8A-4147-A177-3AD203B41FA5}">
                      <a16:colId xmlns:a16="http://schemas.microsoft.com/office/drawing/2014/main" val="1500256269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1004297003"/>
                    </a:ext>
                  </a:extLst>
                </a:gridCol>
              </a:tblGrid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Repeat Drug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Dosage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598360519"/>
                  </a:ext>
                </a:extLst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Alendronic acid 70mg tablets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on The Same Day Each Week first thing in morning with large glass of water and remain upright (sit/stand) for at least 30minutes. Do not eat/drink or take any other medications for 30 minutes after dose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4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605791907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Apixaban 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Twice A Day (until reviewed in haematology clinic)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56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2146059494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Atorvastatin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145284843"/>
                  </a:ext>
                </a:extLst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Beclometasone 100micrograms/dose / Formoterol 6micrograms/dose inhaler CFC free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Puffs To Be Inhaled Twice A Day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x 120 dose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139923663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Calcichew D3 Forte chewable tablets (Forum Health Products Ltd)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twice daily- chew these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831673918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Carbimazole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61982019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Macrogol compound oral powder sachets NPF sugar free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Dissolve the contents of One sachet in Half a glass (125ml) of water and Take Twice a day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sachets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74659400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Memantine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93004276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Metformin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644714641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Paracetamol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Three Times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168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36531023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Propranolol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850002265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Senna 7.5mg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Or Two To Be Taken At Night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584378638"/>
                  </a:ext>
                </a:extLst>
              </a:tr>
              <a:tr h="16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Sertraline 100mg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46029373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Variable use repeat drug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Directions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284377011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Dansac Easispray adhesive remover 083-01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Use As Directed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250ml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936657696"/>
                  </a:ext>
                </a:extLst>
              </a:tr>
              <a:tr h="51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Hydroxocobalamin 1mg/1ml solution for injection ampoules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every three months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ampoule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355224037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Novalife 1 Colostomy bag midi 902-10 cut to fit 10mm-55mm/70mm clear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As directed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150 device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23992757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Nutilis Clear powder (Nutricia Ltd)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Level as advised by SALT. Make up as manufacturer's instructions.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350 gram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35125612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Salts Aloe ring SAR25 25mm (Salts Healthcare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as needed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30 device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28051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0"/>
            <a:ext cx="12191996" cy="6923900"/>
          </a:xfrm>
        </p:spPr>
      </p:pic>
      <p:sp>
        <p:nvSpPr>
          <p:cNvPr id="4" name="TextBox 2"/>
          <p:cNvSpPr txBox="1"/>
          <p:nvPr/>
        </p:nvSpPr>
        <p:spPr>
          <a:xfrm>
            <a:off x="537250" y="447637"/>
            <a:ext cx="844899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FFFFFF"/>
                </a:solidFill>
                <a:latin typeface="Source Sans Pro" pitchFamily="34"/>
              </a:rPr>
              <a:t>Considerations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44" y="1851174"/>
            <a:ext cx="5664195" cy="2031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Ordering processes – online by proxy enabled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Additional records check SWFT district nursing teams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27123" y="4741327"/>
            <a:ext cx="3862789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6D33BA-4B63-A36B-5133-27E23201F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741" y="2883586"/>
            <a:ext cx="8686667" cy="18488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5F40FE-0D1F-D7BE-8403-8C8BE97295F5}"/>
              </a:ext>
            </a:extLst>
          </p:cNvPr>
          <p:cNvSpPr/>
          <p:nvPr/>
        </p:nvSpPr>
        <p:spPr>
          <a:xfrm>
            <a:off x="4370170" y="3429000"/>
            <a:ext cx="849530" cy="100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F089B3-990A-26AF-2148-0F7A50608B05}"/>
              </a:ext>
            </a:extLst>
          </p:cNvPr>
          <p:cNvSpPr/>
          <p:nvPr/>
        </p:nvSpPr>
        <p:spPr>
          <a:xfrm>
            <a:off x="4303495" y="4348727"/>
            <a:ext cx="1459130" cy="79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61085-9937-B629-1350-5EBB11039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495" y="5277820"/>
            <a:ext cx="2705100" cy="1038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06A36-767B-527D-37FB-2742F257A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89" y="3198222"/>
            <a:ext cx="2063437" cy="8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0"/>
            <a:ext cx="12191996" cy="6923900"/>
          </a:xfrm>
        </p:spPr>
      </p:pic>
      <p:sp>
        <p:nvSpPr>
          <p:cNvPr id="4" name="TextBox 2"/>
          <p:cNvSpPr txBox="1"/>
          <p:nvPr/>
        </p:nvSpPr>
        <p:spPr>
          <a:xfrm>
            <a:off x="537250" y="447637"/>
            <a:ext cx="844899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FFFFFF"/>
                </a:solidFill>
                <a:latin typeface="Source Sans Pro" pitchFamily="34"/>
              </a:rPr>
              <a:t>Considerations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644" y="1851174"/>
            <a:ext cx="4744879" cy="3693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Staff reporting frequent change of stoma bag required, up to 7 times daily</a:t>
            </a: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</a:rPr>
              <a:t>Limited capacity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indent="-28575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Large volume of products in stock at the home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Two laxatives prescribed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Last TSH/T4 Sept 2022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Clinical Pharmacist discussion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27123" y="4741327"/>
            <a:ext cx="3862789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3762F9-4A61-E273-3E6A-6F2CCF8D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53676"/>
              </p:ext>
            </p:extLst>
          </p:nvPr>
        </p:nvGraphicFramePr>
        <p:xfrm>
          <a:off x="5549562" y="1536937"/>
          <a:ext cx="6260399" cy="530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4144">
                  <a:extLst>
                    <a:ext uri="{9D8B030D-6E8A-4147-A177-3AD203B41FA5}">
                      <a16:colId xmlns:a16="http://schemas.microsoft.com/office/drawing/2014/main" val="864541395"/>
                    </a:ext>
                  </a:extLst>
                </a:gridCol>
                <a:gridCol w="2802924">
                  <a:extLst>
                    <a:ext uri="{9D8B030D-6E8A-4147-A177-3AD203B41FA5}">
                      <a16:colId xmlns:a16="http://schemas.microsoft.com/office/drawing/2014/main" val="1500256269"/>
                    </a:ext>
                  </a:extLst>
                </a:gridCol>
                <a:gridCol w="1163331">
                  <a:extLst>
                    <a:ext uri="{9D8B030D-6E8A-4147-A177-3AD203B41FA5}">
                      <a16:colId xmlns:a16="http://schemas.microsoft.com/office/drawing/2014/main" val="1004297003"/>
                    </a:ext>
                  </a:extLst>
                </a:gridCol>
              </a:tblGrid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Repeat Drug 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Dosage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598360519"/>
                  </a:ext>
                </a:extLst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Alendronic acid 70mg tablets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on The Same Day Each Week first thing in morning with large glass of water and remain upright (sit/stand) for at least 30minutes. Do not eat/drink or take any other medications for 30 minutes after dose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4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605791907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Apixaban 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Twice A Day (until reviewed in haematology clinic)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56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2146059494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Atorvastatin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145284843"/>
                  </a:ext>
                </a:extLst>
              </a:tr>
              <a:tr h="547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Beclometasone 100micrograms/dose / Formoterol 6micrograms/dose inhaler CFC free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Puffs To Be Inhaled Twice A Day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x 120 dose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139923663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Calcichew D3 Forte chewable tablets (Forum Health Products Ltd)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twice daily- chew these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831673918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Carbimazole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61982019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Macrogol compound oral powder sachets NPF sugar free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Dissolve the contents of One sachet in Half a glass (125ml) of water and Take Twice a day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sachets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74659400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Memantine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93004276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Metformin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644714641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Paracetamol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Three Times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168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36531023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Propranolol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850002265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Senna 7.5mg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Or Two To Be Taken At Night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60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584378638"/>
                  </a:ext>
                </a:extLst>
              </a:tr>
              <a:tr h="164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Sertraline 100mg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546029373"/>
                  </a:ext>
                </a:extLst>
              </a:tr>
              <a:tr h="132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Variable use repeat drug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Directions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284377011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Dansac Easispray adhesive remover 083-01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Use As Directed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250ml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936657696"/>
                  </a:ext>
                </a:extLst>
              </a:tr>
              <a:tr h="512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Hydroxocobalamin 1mg/1ml solution for injection ampoules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every three months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ampoule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3355224037"/>
                  </a:ext>
                </a:extLst>
              </a:tr>
              <a:tr h="408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Novalife 1 Colostomy bag midi 902-10 cut to fit 10mm-55mm/70mm clear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As directed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150 device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123992757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Nutilis Clear powder (Nutricia Ltd)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Level as advised by SALT. Make up as manufacturer's instructions.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350 gram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435125612"/>
                  </a:ext>
                </a:extLst>
              </a:tr>
              <a:tr h="270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Salts Aloe ring SAR25 25mm (Salts Healthcare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as needed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30 device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16" marR="49816" marT="0" marB="0"/>
                </a:tc>
                <a:extLst>
                  <a:ext uri="{0D108BD9-81ED-4DB2-BD59-A6C34878D82A}">
                    <a16:rowId xmlns:a16="http://schemas.microsoft.com/office/drawing/2014/main" val="28051631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101C35-19EB-3ADA-9B93-DF99A73F340B}"/>
              </a:ext>
            </a:extLst>
          </p:cNvPr>
          <p:cNvCxnSpPr>
            <a:cxnSpLocks/>
          </p:cNvCxnSpPr>
          <p:nvPr/>
        </p:nvCxnSpPr>
        <p:spPr>
          <a:xfrm>
            <a:off x="4521666" y="394282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3301F2-1E27-A5B0-5D34-295A73C7A0A5}"/>
              </a:ext>
            </a:extLst>
          </p:cNvPr>
          <p:cNvCxnSpPr>
            <a:cxnSpLocks/>
          </p:cNvCxnSpPr>
          <p:nvPr/>
        </p:nvCxnSpPr>
        <p:spPr>
          <a:xfrm>
            <a:off x="4521666" y="4682455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7ED30B-1724-F4BD-AA6E-B6E51E4E5573}"/>
              </a:ext>
            </a:extLst>
          </p:cNvPr>
          <p:cNvCxnSpPr>
            <a:cxnSpLocks/>
          </p:cNvCxnSpPr>
          <p:nvPr/>
        </p:nvCxnSpPr>
        <p:spPr>
          <a:xfrm>
            <a:off x="4521666" y="3717722"/>
            <a:ext cx="914400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7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-32950"/>
            <a:ext cx="12191996" cy="6923900"/>
          </a:xfrm>
        </p:spPr>
      </p:pic>
      <p:sp>
        <p:nvSpPr>
          <p:cNvPr id="6" name="TextBox 19"/>
          <p:cNvSpPr txBox="1"/>
          <p:nvPr/>
        </p:nvSpPr>
        <p:spPr>
          <a:xfrm>
            <a:off x="327123" y="4741327"/>
            <a:ext cx="3862789" cy="1231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b="0" i="0" u="none" strike="noStrike" kern="1200" cap="none" spc="0" baseline="0" dirty="0">
              <a:uFillTx/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9D111-31BF-3018-5C24-3712BBC2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6" y="1657245"/>
            <a:ext cx="6552605" cy="462468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241BEA8-D684-5499-F2CA-46AFB7548B41}"/>
              </a:ext>
            </a:extLst>
          </p:cNvPr>
          <p:cNvSpPr txBox="1"/>
          <p:nvPr/>
        </p:nvSpPr>
        <p:spPr>
          <a:xfrm>
            <a:off x="537250" y="447637"/>
            <a:ext cx="844899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FFFFFF"/>
                </a:solidFill>
                <a:uFillTx/>
                <a:latin typeface="Source Sans Pro" pitchFamily="34"/>
              </a:rPr>
              <a:t>Resources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DB221B-7811-5FF7-8268-1CBD2515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279" y="4100133"/>
            <a:ext cx="4162663" cy="18201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8D7B4B-4613-986C-3032-B10D020D8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91" y="3389558"/>
            <a:ext cx="2465121" cy="580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C7B6B-5EEC-1AED-F555-FA6226BEE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443" y="1981829"/>
            <a:ext cx="4216026" cy="1325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408CF3-9CCB-50CC-5C12-1DC86423EC9E}"/>
              </a:ext>
            </a:extLst>
          </p:cNvPr>
          <p:cNvSpPr txBox="1"/>
          <p:nvPr/>
        </p:nvSpPr>
        <p:spPr>
          <a:xfrm>
            <a:off x="6879728" y="5805444"/>
            <a:ext cx="5380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https://www.sps.nhs.uk/home/tools/drug-monitoring</a:t>
            </a:r>
            <a:r>
              <a:rPr lang="en-GB" dirty="0"/>
              <a:t>  </a:t>
            </a:r>
          </a:p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880AD-EC44-D1F3-2268-7DCC17F366BB}"/>
              </a:ext>
            </a:extLst>
          </p:cNvPr>
          <p:cNvSpPr txBox="1"/>
          <p:nvPr/>
        </p:nvSpPr>
        <p:spPr>
          <a:xfrm>
            <a:off x="258816" y="6401773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https://www.covwarkformulary.nhs.uk/</a:t>
            </a: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7658A-950F-2ABB-890F-0339510FAA46}"/>
              </a:ext>
            </a:extLst>
          </p:cNvPr>
          <p:cNvSpPr/>
          <p:nvPr/>
        </p:nvSpPr>
        <p:spPr>
          <a:xfrm>
            <a:off x="3989962" y="5980861"/>
            <a:ext cx="771787" cy="1114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B7B5B-BE1A-0A00-0986-978E7BD720E0}"/>
              </a:ext>
            </a:extLst>
          </p:cNvPr>
          <p:cNvSpPr/>
          <p:nvPr/>
        </p:nvSpPr>
        <p:spPr>
          <a:xfrm>
            <a:off x="3971194" y="5879231"/>
            <a:ext cx="408576" cy="93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1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-65900"/>
            <a:ext cx="12191996" cy="6923900"/>
          </a:xfrm>
        </p:spPr>
      </p:pic>
      <p:sp>
        <p:nvSpPr>
          <p:cNvPr id="5" name="TextBox 4"/>
          <p:cNvSpPr txBox="1"/>
          <p:nvPr/>
        </p:nvSpPr>
        <p:spPr>
          <a:xfrm>
            <a:off x="431797" y="2438403"/>
            <a:ext cx="56641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36896" y="1690688"/>
            <a:ext cx="4660773" cy="5109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GP Tasked with findings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    Macrogol sachets stopped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    Bloods requested for TSH/T4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    Further discussion on ward round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Source Sans Pro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Referral to Stoma Team </a:t>
            </a:r>
          </a:p>
          <a:p>
            <a:pPr marL="400050" marR="0" lvl="0" indent="-4000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Carer stoma training provided</a:t>
            </a:r>
          </a:p>
          <a:p>
            <a:pPr marL="400050" marR="0" lvl="0" indent="-4000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Change to colostomy bags</a:t>
            </a:r>
          </a:p>
          <a:p>
            <a:pPr marL="400050" marR="0" lvl="0" indent="-4000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Change to DAC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dirty="0">
              <a:solidFill>
                <a:srgbClr val="000000"/>
              </a:solidFill>
              <a:latin typeface="Source Sans Pro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Source Sans Pro" pitchFamily="34"/>
              </a:rPr>
              <a:t>Discussion with new DAC -  ordering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Source Sans Pro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dirty="0">
              <a:solidFill>
                <a:srgbClr val="000000"/>
              </a:solidFill>
              <a:latin typeface="Source Sans Pro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u="sng" dirty="0">
                <a:solidFill>
                  <a:srgbClr val="000000"/>
                </a:solidFill>
                <a:latin typeface="Source Sans Pro" pitchFamily="34"/>
              </a:rPr>
              <a:t>Care Home manager feedback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u="sng" dirty="0">
              <a:solidFill>
                <a:srgbClr val="000000"/>
              </a:solidFill>
              <a:latin typeface="Source Sans Pro" pitchFamily="34"/>
            </a:endParaRPr>
          </a:p>
          <a:p>
            <a:pPr algn="l"/>
            <a:r>
              <a:rPr lang="en-GB" sz="1600" b="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‘Hi Donna,</a:t>
            </a:r>
          </a:p>
          <a:p>
            <a:pPr algn="l"/>
            <a:r>
              <a:rPr lang="en-GB" sz="1600" b="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Thank you very much for your help. The new suppliers </a:t>
            </a:r>
          </a:p>
          <a:p>
            <a:pPr algn="l"/>
            <a:r>
              <a:rPr lang="en-GB" sz="1600" b="0" i="1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are great and the new products are really good!’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5B9B45-C734-7F3C-F8F5-0058F385A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38517"/>
              </p:ext>
            </p:extLst>
          </p:nvPr>
        </p:nvGraphicFramePr>
        <p:xfrm>
          <a:off x="5310231" y="1369169"/>
          <a:ext cx="6711866" cy="5488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162">
                  <a:extLst>
                    <a:ext uri="{9D8B030D-6E8A-4147-A177-3AD203B41FA5}">
                      <a16:colId xmlns:a16="http://schemas.microsoft.com/office/drawing/2014/main" val="1626885885"/>
                    </a:ext>
                  </a:extLst>
                </a:gridCol>
                <a:gridCol w="3549479">
                  <a:extLst>
                    <a:ext uri="{9D8B030D-6E8A-4147-A177-3AD203B41FA5}">
                      <a16:colId xmlns:a16="http://schemas.microsoft.com/office/drawing/2014/main" val="899891308"/>
                    </a:ext>
                  </a:extLst>
                </a:gridCol>
                <a:gridCol w="1247225">
                  <a:extLst>
                    <a:ext uri="{9D8B030D-6E8A-4147-A177-3AD203B41FA5}">
                      <a16:colId xmlns:a16="http://schemas.microsoft.com/office/drawing/2014/main" val="19899952"/>
                    </a:ext>
                  </a:extLst>
                </a:gridCol>
              </a:tblGrid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Repeat Drug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Dosage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958214875"/>
                  </a:ext>
                </a:extLst>
              </a:tr>
              <a:tr h="549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Alendronic acid 70mg tablets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on The Same Day Each Week first thing in morning with large glass of water and remain upright (sit/stand) for at least 30minutes. Do not eat/drink or take any other medications for 30 minutes after dose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4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1994804580"/>
                  </a:ext>
                </a:extLst>
              </a:tr>
              <a:tr h="24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Apixaban 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Twice A Day (until reviewed in haematology clinic)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56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3024771627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Atorvastatin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712225794"/>
                  </a:ext>
                </a:extLst>
              </a:tr>
              <a:tr h="512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Beclometasone 100micrograms/dose / Formoterol 6micrograms/dose inhaler CFC free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Puffs To Be Inhaled Twice A Day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x 120 dose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2908835798"/>
                  </a:ext>
                </a:extLst>
              </a:tr>
              <a:tr h="410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Calcichew D3 Forte chewable tablets (Forum Health Products Ltd)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twice daily- chew these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56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714767501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Carbimazole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557847088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Memantine 20mg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4005550406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Metformin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3266215767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Paracetamol 500mg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Three Times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168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2599538455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Propranolol 10mg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Two To Be Taken Twice A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112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3178224357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Senna 7.5mg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Or Two To Be Taken At Night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56 tablet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4182717307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Sertraline 100mg tablets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To Be Taken Each Day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28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1062974425"/>
                  </a:ext>
                </a:extLst>
              </a:tr>
              <a:tr h="132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Variable use repeat drug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Directions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Quantity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2869972783"/>
                  </a:ext>
                </a:extLst>
              </a:tr>
              <a:tr h="645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CliniPeel No Sting medical adhesive remover aerosol 4501 (CliniMed Ltd)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As directed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150 ml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4123328225"/>
                  </a:ext>
                </a:extLst>
              </a:tr>
              <a:tr h="578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Hydroxocobalamin 1mg/1ml solution for injection ampoules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One every three months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1 ampoule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2080721768"/>
                  </a:ext>
                </a:extLst>
              </a:tr>
              <a:tr h="24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Nutilis Clear powder (Nutricia Ltd)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Level as advised by SALT. Make up as manufacturer's instructions.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350 gram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3064248298"/>
                  </a:ext>
                </a:extLst>
              </a:tr>
              <a:tr h="271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Salts Aloe ring SAR25 25mm (Salts Healthcare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as needed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30 device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378115721"/>
                  </a:ext>
                </a:extLst>
              </a:tr>
              <a:tr h="61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Welland Aura Plus soft convex colostomy bag with filter, maxi 1C1N336213 Cut to fit 13mm-35mm Clear (Welland Medical Ltd) </a:t>
                      </a:r>
                      <a:endParaRPr lang="en-GB" sz="9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As directed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device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44" marR="46444" marT="0" marB="0"/>
                </a:tc>
                <a:extLst>
                  <a:ext uri="{0D108BD9-81ED-4DB2-BD59-A6C34878D82A}">
                    <a16:rowId xmlns:a16="http://schemas.microsoft.com/office/drawing/2014/main" val="4237758666"/>
                  </a:ext>
                </a:extLst>
              </a:tr>
            </a:tbl>
          </a:graphicData>
        </a:graphic>
      </p:graphicFrame>
      <p:sp>
        <p:nvSpPr>
          <p:cNvPr id="10" name="TextBox 2">
            <a:extLst>
              <a:ext uri="{FF2B5EF4-FFF2-40B4-BE49-F238E27FC236}">
                <a16:creationId xmlns:a16="http://schemas.microsoft.com/office/drawing/2014/main" id="{3B9C7ACA-8190-237A-92AF-35A70F8D67CB}"/>
              </a:ext>
            </a:extLst>
          </p:cNvPr>
          <p:cNvSpPr txBox="1"/>
          <p:nvPr/>
        </p:nvSpPr>
        <p:spPr>
          <a:xfrm>
            <a:off x="525684" y="427529"/>
            <a:ext cx="844899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rgbClr val="FFFFFF"/>
                </a:solidFill>
                <a:latin typeface="Source Sans Pro" pitchFamily="34"/>
              </a:rPr>
              <a:t>Outcomes</a:t>
            </a:r>
            <a:endParaRPr lang="en-US" sz="3200" b="1" i="0" u="none" strike="noStrike" kern="1200" cap="none" spc="0" baseline="0" dirty="0">
              <a:uFillTx/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7644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1215</Words>
  <Application>Microsoft Office PowerPoint</Application>
  <PresentationFormat>Widescreen</PresentationFormat>
  <Paragraphs>263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BERISFORD, Martin (COVENTRY &amp; RUGBY GP ALLIANCE LIMITED)</dc:creator>
  <cp:lastModifiedBy>TOWERS, Donna (COVENTRY &amp; RUGBY GP ALLIANCE LIMITED)</cp:lastModifiedBy>
  <cp:revision>16</cp:revision>
  <dcterms:created xsi:type="dcterms:W3CDTF">2023-01-05T09:27:54Z</dcterms:created>
  <dcterms:modified xsi:type="dcterms:W3CDTF">2024-01-25T19:30:48Z</dcterms:modified>
</cp:coreProperties>
</file>