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4" r:id="rId5"/>
    <p:sldId id="3434" r:id="rId6"/>
    <p:sldId id="3492" r:id="rId7"/>
    <p:sldId id="3465" r:id="rId8"/>
    <p:sldId id="3498" r:id="rId9"/>
    <p:sldId id="3467" r:id="rId10"/>
    <p:sldId id="3493" r:id="rId11"/>
    <p:sldId id="347" r:id="rId12"/>
    <p:sldId id="3494" r:id="rId13"/>
    <p:sldId id="3495" r:id="rId14"/>
    <p:sldId id="3496" r:id="rId15"/>
    <p:sldId id="3497" r:id="rId16"/>
    <p:sldId id="34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1DE"/>
    <a:srgbClr val="0078BA"/>
    <a:srgbClr val="E6007E"/>
    <a:srgbClr val="C3DA99"/>
    <a:srgbClr val="78B82A"/>
    <a:srgbClr val="F19DC3"/>
    <a:srgbClr val="8F89C1"/>
    <a:srgbClr val="3225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CB0DE-114A-4F3F-84F8-1B2599E04063}" type="datetimeFigureOut">
              <a:rPr lang="en-GB" smtClean="0"/>
              <a:t>21/10/2022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B0B1-68C5-456A-87CC-2A96CEFA6F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352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79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87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29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8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98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3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48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5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87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25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C0D87-14C8-4FDF-AAF2-A17A014A87C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8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hematic&#10;&#10;Description automatically generated">
            <a:extLst>
              <a:ext uri="{FF2B5EF4-FFF2-40B4-BE49-F238E27FC236}">
                <a16:creationId xmlns:a16="http://schemas.microsoft.com/office/drawing/2014/main" id="{817AB101-F172-4C66-91E6-A3E77692A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4" r="36679" b="8253"/>
          <a:stretch/>
        </p:blipFill>
        <p:spPr>
          <a:xfrm>
            <a:off x="4608856" y="1168400"/>
            <a:ext cx="7550720" cy="568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2001F-87A8-44A5-A2FE-D4FCCD5A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40" y="1122363"/>
            <a:ext cx="7256834" cy="2387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78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859A2-8E1E-457E-82BE-0D7376195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740" y="3602038"/>
            <a:ext cx="370786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49EBF-A976-4983-B071-571C854A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975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7B2D7F04-67D3-47AA-9F4F-C1FD4EB10A3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0F765-1B8E-4A8F-9EA0-54DEE73CD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896" y="5860473"/>
            <a:ext cx="1749383" cy="84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9B8F1-AE1D-41A8-8803-BE788F2B6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61503" y="249636"/>
            <a:ext cx="1611785" cy="7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257B5F-C72C-426B-B96E-41B2E1AF1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1"/>
            <a:ext cx="12192000" cy="6859585"/>
          </a:xfrm>
          <a:prstGeom prst="rect">
            <a:avLst/>
          </a:prstGeom>
        </p:spPr>
      </p:pic>
      <p:pic>
        <p:nvPicPr>
          <p:cNvPr id="9" name="Picture 8" descr="Schematic&#10;&#10;Description automatically generated">
            <a:extLst>
              <a:ext uri="{FF2B5EF4-FFF2-40B4-BE49-F238E27FC236}">
                <a16:creationId xmlns:a16="http://schemas.microsoft.com/office/drawing/2014/main" id="{817AB101-F172-4C66-91E6-A3E77692A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4" r="36679" b="8253"/>
          <a:stretch/>
        </p:blipFill>
        <p:spPr>
          <a:xfrm>
            <a:off x="4608856" y="1168400"/>
            <a:ext cx="7550720" cy="5689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A65409E-927B-405D-84C6-7FF87B09556D}"/>
              </a:ext>
            </a:extLst>
          </p:cNvPr>
          <p:cNvGrpSpPr/>
          <p:nvPr userDrawn="1"/>
        </p:nvGrpSpPr>
        <p:grpSpPr>
          <a:xfrm>
            <a:off x="220727" y="5860473"/>
            <a:ext cx="1749383" cy="780959"/>
            <a:chOff x="6643687" y="5728730"/>
            <a:chExt cx="2357437" cy="1077399"/>
          </a:xfrm>
        </p:grpSpPr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04F4C8B-E903-48C9-85D0-494023E25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87" y="5728730"/>
              <a:ext cx="2357437" cy="877403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00319C51-B202-4BAC-908E-638BCB9B25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98"/>
            <a:stretch/>
          </p:blipFill>
          <p:spPr>
            <a:xfrm>
              <a:off x="6643687" y="6606132"/>
              <a:ext cx="2357437" cy="19999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D2001F-87A8-44A5-A2FE-D4FCCD5A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40" y="1122363"/>
            <a:ext cx="7256834" cy="2387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859A2-8E1E-457E-82BE-0D7376195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740" y="3602038"/>
            <a:ext cx="370786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49EBF-A976-4983-B071-571C854A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9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2D7F04-67D3-47AA-9F4F-C1FD4EB10A3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D72FF-661E-42D4-9580-A329AE22E8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23" y="258874"/>
            <a:ext cx="1651852" cy="7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01EA3-1F98-4DFC-B3C3-A8380A982CD7}"/>
              </a:ext>
            </a:extLst>
          </p:cNvPr>
          <p:cNvGrpSpPr/>
          <p:nvPr userDrawn="1"/>
        </p:nvGrpSpPr>
        <p:grpSpPr>
          <a:xfrm>
            <a:off x="0" y="5587971"/>
            <a:ext cx="3685310" cy="1258653"/>
            <a:chOff x="0" y="5587971"/>
            <a:chExt cx="3685310" cy="12586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5DC9ED-45CA-4EA1-8FD1-53744E1CC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55" y="5587971"/>
              <a:ext cx="3671455" cy="12447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A0E4CD-B850-402B-80E8-9207B703CD49}"/>
                </a:ext>
              </a:extLst>
            </p:cNvPr>
            <p:cNvSpPr/>
            <p:nvPr userDrawn="1"/>
          </p:nvSpPr>
          <p:spPr>
            <a:xfrm>
              <a:off x="0" y="6359237"/>
              <a:ext cx="1229181" cy="487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18B64E-549D-413F-867F-FAD6776A60AC}"/>
                </a:ext>
              </a:extLst>
            </p:cNvPr>
            <p:cNvSpPr/>
            <p:nvPr userDrawn="1"/>
          </p:nvSpPr>
          <p:spPr>
            <a:xfrm>
              <a:off x="585283" y="6122427"/>
              <a:ext cx="601012" cy="487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B98F80-8D5C-45A3-9985-3130963E62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4300" y="6192997"/>
              <a:ext cx="1180174" cy="5732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3BA8AB-536A-4D6C-8DD3-57AD30DF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9525"/>
            <a:ext cx="109855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8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769D-A6E9-4257-987D-522D2A1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61818"/>
            <a:ext cx="11493500" cy="461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D8AEF-9DF0-4057-B0A5-24E13D83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0" y="6403693"/>
            <a:ext cx="1229181" cy="317782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31CC9D3D-B2DD-47CE-AD8E-A78C2A725F5D}" type="datetimeFigureOut">
              <a:rPr lang="en-GB" smtClean="0"/>
              <a:pPr/>
              <a:t>21/10/2022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9DBA6-2C5B-4D01-9624-5B34547F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78BA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57BE-8462-454F-AAA6-44E0EC05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7B2D7F04-67D3-47AA-9F4F-C1FD4EB10A3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674538-D7BF-4DEB-90C9-206854E6DB8E}"/>
              </a:ext>
            </a:extLst>
          </p:cNvPr>
          <p:cNvGrpSpPr/>
          <p:nvPr userDrawn="1"/>
        </p:nvGrpSpPr>
        <p:grpSpPr>
          <a:xfrm>
            <a:off x="8500554" y="-352722"/>
            <a:ext cx="3712849" cy="1612327"/>
            <a:chOff x="8500554" y="-352722"/>
            <a:chExt cx="3712849" cy="16123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8B2810-16B4-46A8-A034-42D57786C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8500554" y="14807"/>
              <a:ext cx="3671455" cy="1244798"/>
            </a:xfrm>
            <a:prstGeom prst="rect">
              <a:avLst/>
            </a:prstGeom>
          </p:spPr>
        </p:pic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A065089F-1980-4C44-9EAA-B5496AC0101A}"/>
                </a:ext>
              </a:extLst>
            </p:cNvPr>
            <p:cNvSpPr/>
            <p:nvPr userDrawn="1"/>
          </p:nvSpPr>
          <p:spPr>
            <a:xfrm rot="17571333">
              <a:off x="11001754" y="-377912"/>
              <a:ext cx="1186460" cy="1236839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53661F-9ED7-4174-8DE3-803E36F40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858202" y="143418"/>
              <a:ext cx="1143060" cy="512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62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A8AB-536A-4D6C-8DD3-57AD30DF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9525"/>
            <a:ext cx="109855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8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769D-A6E9-4257-987D-522D2A1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61818"/>
            <a:ext cx="11493500" cy="461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9DBA6-2C5B-4D01-9624-5B34547F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78BA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57BE-8462-454F-AAA6-44E0EC05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7B2D7F04-67D3-47AA-9F4F-C1FD4EB10A3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674538-D7BF-4DEB-90C9-206854E6DB8E}"/>
              </a:ext>
            </a:extLst>
          </p:cNvPr>
          <p:cNvGrpSpPr/>
          <p:nvPr userDrawn="1"/>
        </p:nvGrpSpPr>
        <p:grpSpPr>
          <a:xfrm>
            <a:off x="8500554" y="-352722"/>
            <a:ext cx="3712849" cy="1612327"/>
            <a:chOff x="8500554" y="-352722"/>
            <a:chExt cx="3712849" cy="16123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8B2810-16B4-46A8-A034-42D57786C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8500554" y="14807"/>
              <a:ext cx="3671455" cy="1244798"/>
            </a:xfrm>
            <a:prstGeom prst="rect">
              <a:avLst/>
            </a:prstGeom>
          </p:spPr>
        </p:pic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A065089F-1980-4C44-9EAA-B5496AC0101A}"/>
                </a:ext>
              </a:extLst>
            </p:cNvPr>
            <p:cNvSpPr/>
            <p:nvPr userDrawn="1"/>
          </p:nvSpPr>
          <p:spPr>
            <a:xfrm rot="17571333">
              <a:off x="11001754" y="-377912"/>
              <a:ext cx="1186460" cy="1236839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53661F-9ED7-4174-8DE3-803E36F40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858202" y="143418"/>
              <a:ext cx="1143060" cy="51294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E857D8C-95B5-498F-B241-E349E78851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0" y="6192997"/>
            <a:ext cx="1180174" cy="573227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D2AC2D-80B4-4AD9-B9E1-FAE8328F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0" y="6403693"/>
            <a:ext cx="1229181" cy="317782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31CC9D3D-B2DD-47CE-AD8E-A78C2A725F5D}" type="datetimeFigureOut">
              <a:rPr lang="en-GB" smtClean="0"/>
              <a:pPr/>
              <a:t>21/10/2022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7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01EA3-1F98-4DFC-B3C3-A8380A982CD7}"/>
              </a:ext>
            </a:extLst>
          </p:cNvPr>
          <p:cNvGrpSpPr/>
          <p:nvPr userDrawn="1"/>
        </p:nvGrpSpPr>
        <p:grpSpPr>
          <a:xfrm>
            <a:off x="0" y="5587971"/>
            <a:ext cx="3685310" cy="1258653"/>
            <a:chOff x="0" y="5587971"/>
            <a:chExt cx="3685310" cy="12586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5DC9ED-45CA-4EA1-8FD1-53744E1CC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55" y="5587971"/>
              <a:ext cx="3671455" cy="12447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A0E4CD-B850-402B-80E8-9207B703CD49}"/>
                </a:ext>
              </a:extLst>
            </p:cNvPr>
            <p:cNvSpPr/>
            <p:nvPr userDrawn="1"/>
          </p:nvSpPr>
          <p:spPr>
            <a:xfrm>
              <a:off x="0" y="6359237"/>
              <a:ext cx="1229181" cy="487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18B64E-549D-413F-867F-FAD6776A60AC}"/>
                </a:ext>
              </a:extLst>
            </p:cNvPr>
            <p:cNvSpPr/>
            <p:nvPr userDrawn="1"/>
          </p:nvSpPr>
          <p:spPr>
            <a:xfrm>
              <a:off x="585283" y="6122427"/>
              <a:ext cx="601012" cy="487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B98F80-8D5C-45A3-9985-3130963E62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4300" y="6192997"/>
              <a:ext cx="1180174" cy="5732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3BA8AB-536A-4D6C-8DD3-57AD30DF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9525"/>
            <a:ext cx="109855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8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769D-A6E9-4257-987D-522D2A1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61818"/>
            <a:ext cx="11493500" cy="461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D8AEF-9DF0-4057-B0A5-24E13D83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0" y="6403693"/>
            <a:ext cx="1229181" cy="317782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31CC9D3D-B2DD-47CE-AD8E-A78C2A725F5D}" type="datetimeFigureOut">
              <a:rPr lang="en-GB" smtClean="0"/>
              <a:pPr/>
              <a:t>21/10/2022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9DBA6-2C5B-4D01-9624-5B34547F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78BA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57BE-8462-454F-AAA6-44E0EC05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7B2D7F04-67D3-47AA-9F4F-C1FD4EB10A3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674538-D7BF-4DEB-90C9-206854E6DB8E}"/>
              </a:ext>
            </a:extLst>
          </p:cNvPr>
          <p:cNvGrpSpPr/>
          <p:nvPr userDrawn="1"/>
        </p:nvGrpSpPr>
        <p:grpSpPr>
          <a:xfrm>
            <a:off x="10858202" y="-352722"/>
            <a:ext cx="1355201" cy="1186460"/>
            <a:chOff x="10858202" y="-352722"/>
            <a:chExt cx="1355201" cy="1186460"/>
          </a:xfrm>
        </p:grpSpPr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A065089F-1980-4C44-9EAA-B5496AC0101A}"/>
                </a:ext>
              </a:extLst>
            </p:cNvPr>
            <p:cNvSpPr/>
            <p:nvPr userDrawn="1"/>
          </p:nvSpPr>
          <p:spPr>
            <a:xfrm rot="17571333">
              <a:off x="11001754" y="-377912"/>
              <a:ext cx="1186460" cy="1236839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53661F-9ED7-4174-8DE3-803E36F40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858202" y="143418"/>
              <a:ext cx="1143060" cy="512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16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01EA3-1F98-4DFC-B3C3-A8380A982CD7}"/>
              </a:ext>
            </a:extLst>
          </p:cNvPr>
          <p:cNvGrpSpPr/>
          <p:nvPr userDrawn="1"/>
        </p:nvGrpSpPr>
        <p:grpSpPr>
          <a:xfrm>
            <a:off x="0" y="6122427"/>
            <a:ext cx="1294474" cy="724197"/>
            <a:chOff x="0" y="6122427"/>
            <a:chExt cx="1294474" cy="7241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A0E4CD-B850-402B-80E8-9207B703CD49}"/>
                </a:ext>
              </a:extLst>
            </p:cNvPr>
            <p:cNvSpPr/>
            <p:nvPr userDrawn="1"/>
          </p:nvSpPr>
          <p:spPr>
            <a:xfrm>
              <a:off x="0" y="6359237"/>
              <a:ext cx="1229181" cy="487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18B64E-549D-413F-867F-FAD6776A60AC}"/>
                </a:ext>
              </a:extLst>
            </p:cNvPr>
            <p:cNvSpPr/>
            <p:nvPr userDrawn="1"/>
          </p:nvSpPr>
          <p:spPr>
            <a:xfrm>
              <a:off x="585283" y="6122427"/>
              <a:ext cx="601012" cy="487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B98F80-8D5C-45A3-9985-3130963E62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4300" y="6192997"/>
              <a:ext cx="1180174" cy="5732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3BA8AB-536A-4D6C-8DD3-57AD30DF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9525"/>
            <a:ext cx="109855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8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769D-A6E9-4257-987D-522D2A1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61818"/>
            <a:ext cx="11493500" cy="461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D8AEF-9DF0-4057-B0A5-24E13D83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0" y="6403693"/>
            <a:ext cx="1229181" cy="317782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31CC9D3D-B2DD-47CE-AD8E-A78C2A725F5D}" type="datetimeFigureOut">
              <a:rPr lang="en-GB" smtClean="0"/>
              <a:pPr/>
              <a:t>21/10/2022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9DBA6-2C5B-4D01-9624-5B34547F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78BA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57BE-8462-454F-AAA6-44E0EC05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8BA"/>
                </a:solidFill>
              </a:defRPr>
            </a:lvl1pPr>
          </a:lstStyle>
          <a:p>
            <a:fld id="{7B2D7F04-67D3-47AA-9F4F-C1FD4EB10A3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674538-D7BF-4DEB-90C9-206854E6DB8E}"/>
              </a:ext>
            </a:extLst>
          </p:cNvPr>
          <p:cNvGrpSpPr/>
          <p:nvPr userDrawn="1"/>
        </p:nvGrpSpPr>
        <p:grpSpPr>
          <a:xfrm>
            <a:off x="10858202" y="-352722"/>
            <a:ext cx="1355201" cy="1186460"/>
            <a:chOff x="10858202" y="-352722"/>
            <a:chExt cx="1355201" cy="1186460"/>
          </a:xfrm>
        </p:grpSpPr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A065089F-1980-4C44-9EAA-B5496AC0101A}"/>
                </a:ext>
              </a:extLst>
            </p:cNvPr>
            <p:cNvSpPr/>
            <p:nvPr userDrawn="1"/>
          </p:nvSpPr>
          <p:spPr>
            <a:xfrm rot="17571333">
              <a:off x="11001754" y="-377912"/>
              <a:ext cx="1186460" cy="1236839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53661F-9ED7-4174-8DE3-803E36F40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858202" y="143418"/>
              <a:ext cx="1143060" cy="512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60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BDE3241-3325-45A6-B193-34DA03F23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1"/>
            <a:ext cx="12192000" cy="6859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BA8AB-536A-4D6C-8DD3-57AD30DF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3" y="674557"/>
            <a:ext cx="5364868" cy="226351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9C78D9-D1C1-41A0-87CC-5DD265914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25" y="5118898"/>
            <a:ext cx="2714625" cy="164119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DD075AC-30C9-4F2D-BB13-B315258787C6}"/>
              </a:ext>
            </a:extLst>
          </p:cNvPr>
          <p:cNvGrpSpPr/>
          <p:nvPr userDrawn="1"/>
        </p:nvGrpSpPr>
        <p:grpSpPr>
          <a:xfrm>
            <a:off x="5693610" y="-11110"/>
            <a:ext cx="6373470" cy="5337853"/>
            <a:chOff x="2298067" y="546114"/>
            <a:chExt cx="6774493" cy="56737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205F6A7-D4F3-4BAC-A9AB-DF20A7182D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6" t="8781" r="36777"/>
            <a:stretch/>
          </p:blipFill>
          <p:spPr>
            <a:xfrm>
              <a:off x="2298067" y="546114"/>
              <a:ext cx="6774493" cy="5673714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BF1D706-E0CA-4017-B87B-3EB164E183E1}"/>
                </a:ext>
              </a:extLst>
            </p:cNvPr>
            <p:cNvSpPr/>
            <p:nvPr userDrawn="1"/>
          </p:nvSpPr>
          <p:spPr>
            <a:xfrm>
              <a:off x="6920389" y="2281239"/>
              <a:ext cx="288131" cy="288131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198175-A752-46A3-B621-3CC0174CD122}"/>
              </a:ext>
            </a:extLst>
          </p:cNvPr>
          <p:cNvGrpSpPr/>
          <p:nvPr userDrawn="1"/>
        </p:nvGrpSpPr>
        <p:grpSpPr>
          <a:xfrm>
            <a:off x="9605383" y="5696980"/>
            <a:ext cx="2357437" cy="1077399"/>
            <a:chOff x="6643687" y="5728730"/>
            <a:chExt cx="2357437" cy="1077399"/>
          </a:xfrm>
        </p:grpSpPr>
        <p:pic>
          <p:nvPicPr>
            <p:cNvPr id="28" name="Picture 2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F989331-D3FA-4491-A55F-09ED47E03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87" y="5728730"/>
              <a:ext cx="2357437" cy="877403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890DB71F-0800-4D3E-A609-93B62485E4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98"/>
            <a:stretch/>
          </p:blipFill>
          <p:spPr>
            <a:xfrm>
              <a:off x="6643687" y="6606132"/>
              <a:ext cx="2357437" cy="199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58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7AF2B-65DC-434E-9365-02D9A429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4ACE0-FD52-4F1E-9F24-9C375277F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0B834-196E-40CE-9E5D-77739EDAD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9D3D-B2DD-47CE-AD8E-A78C2A725F5D}" type="datetimeFigureOut">
              <a:rPr lang="en-GB" smtClean="0"/>
              <a:t>21/10/2022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0C216-F7FD-4C9A-8C59-70CB6BE9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9553-C677-4840-AA19-85D71CEF2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7F04-67D3-47AA-9F4F-C1FD4EB10A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12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60" r:id="rId4"/>
    <p:sldLayoutId id="2147483661" r:id="rId5"/>
    <p:sldLayoutId id="2147483662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gcsu.medicines@nhs.net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dengemcsu.nhs.uk/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hyperlink" Target="mailto:agcsu.medicines@nhs.net?subject=Meds%20Ops%20SW%20PCN%20Training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hyperlink" Target="http://www.linkedin.com/company/arden-&amp;-gem-csu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twitter.com/ardengem" TargetMode="External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0F543-A212-4914-909B-D2B2676CC23D}"/>
              </a:ext>
            </a:extLst>
          </p:cNvPr>
          <p:cNvSpPr/>
          <p:nvPr/>
        </p:nvSpPr>
        <p:spPr>
          <a:xfrm>
            <a:off x="0" y="0"/>
            <a:ext cx="12192000" cy="5733255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910034-CE1E-483E-B144-D2E9135C74EC}"/>
              </a:ext>
            </a:extLst>
          </p:cNvPr>
          <p:cNvSpPr txBox="1">
            <a:spLocks/>
          </p:cNvSpPr>
          <p:nvPr/>
        </p:nvSpPr>
        <p:spPr>
          <a:xfrm>
            <a:off x="575208" y="2187545"/>
            <a:ext cx="11277304" cy="2482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bg1"/>
                </a:solidFill>
                <a:latin typeface="+mn-lt"/>
              </a:rPr>
              <a:t>Medicines Optimisation: 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+mn-lt"/>
              </a:rPr>
              <a:t>Arden &amp; GEM Commissioning Support Unit (CSU) </a:t>
            </a:r>
          </a:p>
          <a:p>
            <a:pPr algn="l"/>
            <a:endParaRPr lang="en-GB" sz="2000" b="1" dirty="0">
              <a:solidFill>
                <a:srgbClr val="89B1DE"/>
              </a:solidFill>
              <a:latin typeface="+mn-lt"/>
            </a:endParaRPr>
          </a:p>
          <a:p>
            <a:pPr algn="l"/>
            <a:r>
              <a:rPr lang="en-GB" sz="2000" b="1" dirty="0">
                <a:solidFill>
                  <a:srgbClr val="F19DC3"/>
                </a:solidFill>
                <a:latin typeface="+mn-lt"/>
              </a:rPr>
              <a:t>Natasha Jacques: Lead Pharmacist – Primary Care</a:t>
            </a:r>
          </a:p>
          <a:p>
            <a:pPr algn="l"/>
            <a:endParaRPr lang="en-GB" sz="2000" b="1" dirty="0">
              <a:solidFill>
                <a:srgbClr val="F19DC3"/>
              </a:solidFill>
              <a:latin typeface="+mn-lt"/>
            </a:endParaRPr>
          </a:p>
          <a:p>
            <a:pPr algn="l"/>
            <a:endParaRPr lang="en-GB" sz="2000" b="1" dirty="0">
              <a:solidFill>
                <a:srgbClr val="89B1DE"/>
              </a:solidFill>
              <a:latin typeface="+mn-lt"/>
            </a:endParaRPr>
          </a:p>
          <a:p>
            <a:pPr algn="l"/>
            <a:endParaRPr lang="en-GB" sz="2000" b="1" dirty="0">
              <a:solidFill>
                <a:srgbClr val="89B1DE"/>
              </a:solidFill>
              <a:latin typeface="+mn-lt"/>
            </a:endParaRPr>
          </a:p>
          <a:p>
            <a:pPr algn="l"/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8EF77-E6AA-4D0D-AD91-36C27588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3" y="5910104"/>
            <a:ext cx="1969852" cy="878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F6B90-F507-4697-844A-8E2C6ECA0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7" y="222810"/>
            <a:ext cx="2079565" cy="91056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F7C5B7F-0DA1-4902-8B4B-D1E0B784F4F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25" y="2475230"/>
            <a:ext cx="2936431" cy="31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MedOptimise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8093364" cy="4960722"/>
          </a:xfrm>
        </p:spPr>
        <p:txBody>
          <a:bodyPr>
            <a:normAutofit fontScale="92500"/>
          </a:bodyPr>
          <a:lstStyle/>
          <a:p>
            <a:r>
              <a:rPr lang="en-GB" dirty="0"/>
              <a:t>MedOptimise access (free of charge) will be required for practices</a:t>
            </a:r>
          </a:p>
          <a:p>
            <a:r>
              <a:rPr lang="en-GB" dirty="0"/>
              <a:t>Enable practices to see their progress for;</a:t>
            </a:r>
          </a:p>
          <a:p>
            <a:pPr lvl="1"/>
            <a:r>
              <a:rPr lang="en-GB" dirty="0"/>
              <a:t>prescribing budget</a:t>
            </a:r>
          </a:p>
          <a:p>
            <a:pPr lvl="1"/>
            <a:r>
              <a:rPr lang="en-GB" dirty="0"/>
              <a:t>spend and target reductions for the quality schemes</a:t>
            </a:r>
          </a:p>
          <a:p>
            <a:r>
              <a:rPr lang="en-GB" dirty="0"/>
              <a:t>Practices that have signed up to the self care will need to upload evidence of their campaigns</a:t>
            </a:r>
          </a:p>
          <a:p>
            <a:r>
              <a:rPr lang="en-GB" dirty="0"/>
              <a:t>Respiratory audits will need to be completed on MedOptimise</a:t>
            </a:r>
          </a:p>
          <a:p>
            <a:r>
              <a:rPr lang="en-GB" dirty="0"/>
              <a:t>Access to MedOptimise can be requested via</a:t>
            </a:r>
          </a:p>
          <a:p>
            <a:pPr lvl="1"/>
            <a:r>
              <a:rPr lang="en-GB" dirty="0">
                <a:hlinkClick r:id="rId5"/>
              </a:rPr>
              <a:t>Agcsu.medicines@nhs.net</a:t>
            </a:r>
            <a:r>
              <a:rPr lang="en-GB" dirty="0"/>
              <a:t> for Warwickshire based practices</a:t>
            </a:r>
          </a:p>
          <a:p>
            <a:pPr lvl="1"/>
            <a:r>
              <a:rPr lang="en-GB" dirty="0"/>
              <a:t>Prescribing support team for Coventry practices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441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Prescribing efficiencies/QIPP support in Warwickshire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6241"/>
            <a:ext cx="9451019" cy="5326602"/>
          </a:xfrm>
        </p:spPr>
        <p:txBody>
          <a:bodyPr>
            <a:normAutofit/>
          </a:bodyPr>
          <a:lstStyle/>
          <a:p>
            <a:r>
              <a:rPr lang="en-GB" sz="2000" dirty="0"/>
              <a:t>Offer to all practices that CSU team will work with practice to deliver a suite of QIPP line savings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Initial offer- Savings relate to switching drugs within respiratory, opioids, gastroenterology and mental health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CSU team will identify potential patients, review records to ensure switch is appropriate and once patient list agreed with practice will contact patient via agreed method e.g. letter, phone call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Savings generated will support practices with incentive scheme and generate wider NHS savings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5150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240426" y="18471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GP-Community Pharmacy Consultation Service (GP-CPCS)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6241"/>
            <a:ext cx="9451019" cy="5326602"/>
          </a:xfrm>
        </p:spPr>
        <p:txBody>
          <a:bodyPr>
            <a:normAutofit/>
          </a:bodyPr>
          <a:lstStyle/>
          <a:p>
            <a:r>
              <a:rPr lang="en-GB" dirty="0">
                <a:cs typeface="Calibri"/>
              </a:rPr>
              <a:t>Providing training for GP practices and operational implementation of CPCS </a:t>
            </a:r>
            <a:endParaRPr lang="en-US" dirty="0"/>
          </a:p>
          <a:p>
            <a:pPr lvl="1"/>
            <a:r>
              <a:rPr lang="en-GB" dirty="0">
                <a:cs typeface="Calibri"/>
              </a:rPr>
              <a:t>initially focussed on Rugby practices and work underway with Warwickshire North</a:t>
            </a:r>
          </a:p>
          <a:p>
            <a:pPr lvl="1"/>
            <a:r>
              <a:rPr lang="en-GB" dirty="0">
                <a:cs typeface="Calibri"/>
              </a:rPr>
              <a:t>Practice training pack has been developed</a:t>
            </a:r>
          </a:p>
          <a:p>
            <a:r>
              <a:rPr lang="en-GB" dirty="0">
                <a:cs typeface="Calibri"/>
              </a:rPr>
              <a:t>Training for GP reception staff</a:t>
            </a:r>
          </a:p>
          <a:p>
            <a:r>
              <a:rPr lang="en-GB" dirty="0">
                <a:cs typeface="Calibri"/>
              </a:rPr>
              <a:t>Drop- in sessions (virtual) to support implementation</a:t>
            </a:r>
          </a:p>
          <a:p>
            <a:r>
              <a:rPr lang="en-GB" dirty="0">
                <a:cs typeface="Calibri"/>
              </a:rPr>
              <a:t>Close working with LPC to help overcome barriers</a:t>
            </a:r>
          </a:p>
          <a:p>
            <a:r>
              <a:rPr lang="en-GB" dirty="0">
                <a:cs typeface="Calibri"/>
              </a:rPr>
              <a:t>Developed a monthly ICB dashboard of GP-CPCS referrals</a:t>
            </a:r>
          </a:p>
          <a:p>
            <a:r>
              <a:rPr lang="en-GB" dirty="0">
                <a:cs typeface="Calibri"/>
              </a:rPr>
              <a:t>Single point of contact for GP-CPCS queries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794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0F543-A212-4914-909B-D2B2676CC23D}"/>
              </a:ext>
            </a:extLst>
          </p:cNvPr>
          <p:cNvSpPr/>
          <p:nvPr/>
        </p:nvSpPr>
        <p:spPr>
          <a:xfrm>
            <a:off x="0" y="0"/>
            <a:ext cx="12192000" cy="5733255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910034-CE1E-483E-B144-D2E9135C74EC}"/>
              </a:ext>
            </a:extLst>
          </p:cNvPr>
          <p:cNvSpPr txBox="1">
            <a:spLocks/>
          </p:cNvSpPr>
          <p:nvPr/>
        </p:nvSpPr>
        <p:spPr>
          <a:xfrm>
            <a:off x="575208" y="2367149"/>
            <a:ext cx="11277304" cy="2482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chemeClr val="bg1"/>
                </a:solidFill>
                <a:latin typeface="+mn-lt"/>
              </a:rPr>
              <a:t>Thank you </a:t>
            </a:r>
          </a:p>
          <a:p>
            <a:pPr algn="l"/>
            <a:endParaRPr lang="en-GB" sz="2800" b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GB" sz="2000" b="1" dirty="0">
                <a:solidFill>
                  <a:srgbClr val="F19DC3"/>
                </a:solidFill>
                <a:latin typeface="+mn-lt"/>
              </a:rPr>
              <a:t>The Medicines Optimisation (MO) Team: </a:t>
            </a:r>
            <a:br>
              <a:rPr lang="en-GB" sz="2000" b="1" dirty="0">
                <a:solidFill>
                  <a:srgbClr val="F19DC3"/>
                </a:solidFill>
                <a:latin typeface="+mn-lt"/>
              </a:rPr>
            </a:br>
            <a:r>
              <a:rPr lang="en-GB" sz="2000" b="1" dirty="0">
                <a:solidFill>
                  <a:srgbClr val="F19DC3"/>
                </a:solidFill>
                <a:latin typeface="+mn-lt"/>
              </a:rPr>
              <a:t>Role and Support </a:t>
            </a:r>
          </a:p>
          <a:p>
            <a:pPr algn="l"/>
            <a:endParaRPr lang="en-GB" sz="16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GB" sz="1600" dirty="0">
                <a:solidFill>
                  <a:schemeClr val="bg1"/>
                </a:solidFill>
                <a:latin typeface="+mn-lt"/>
              </a:rPr>
              <a:t>Natasha Jacques: Lead Pharmacist – Primary Care</a:t>
            </a:r>
          </a:p>
          <a:p>
            <a:pPr algn="l"/>
            <a:endParaRPr lang="en-GB" sz="2000" b="1" dirty="0">
              <a:solidFill>
                <a:srgbClr val="89B1DE"/>
              </a:solidFill>
              <a:latin typeface="+mn-lt"/>
            </a:endParaRPr>
          </a:p>
          <a:p>
            <a:pPr algn="l"/>
            <a:endParaRPr lang="en-GB" sz="2000" b="1" dirty="0">
              <a:solidFill>
                <a:srgbClr val="89B1DE"/>
              </a:solidFill>
              <a:latin typeface="+mn-lt"/>
            </a:endParaRPr>
          </a:p>
          <a:p>
            <a:pPr algn="l"/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8EF77-E6AA-4D0D-AD91-36C27588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3" y="5910104"/>
            <a:ext cx="1969852" cy="878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F6B90-F507-4697-844A-8E2C6ECA0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7" y="222810"/>
            <a:ext cx="2079565" cy="91056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F7C5B7F-0DA1-4902-8B4B-D1E0B784F4F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25" y="2475230"/>
            <a:ext cx="2936431" cy="3138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470852-60DD-4234-BECA-57919C31B552}"/>
              </a:ext>
            </a:extLst>
          </p:cNvPr>
          <p:cNvSpPr txBox="1"/>
          <p:nvPr/>
        </p:nvSpPr>
        <p:spPr>
          <a:xfrm>
            <a:off x="1035678" y="4507559"/>
            <a:ext cx="3200428" cy="144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agcsu.medicines@nhs.net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www.ardengemcsu.nhs.uk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@ardengem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www.linkedin.com/company/arden-&amp;-gem-csu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B14DB92-7AB4-4C25-9FE1-633C0AED5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5" y="4912105"/>
            <a:ext cx="214818" cy="21481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D6C1AEC-433F-4C2E-8324-BC6483453D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9" y="5176139"/>
            <a:ext cx="197336" cy="19733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BBEE753-8D04-451E-B511-A8D5347DE1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1" y="4617836"/>
            <a:ext cx="245053" cy="245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DCEBC01-7DC3-4125-9438-6E0416439008}"/>
              </a:ext>
            </a:extLst>
          </p:cNvPr>
          <p:cNvGrpSpPr/>
          <p:nvPr/>
        </p:nvGrpSpPr>
        <p:grpSpPr>
          <a:xfrm>
            <a:off x="680580" y="5442915"/>
            <a:ext cx="232778" cy="214818"/>
            <a:chOff x="680580" y="5442915"/>
            <a:chExt cx="232778" cy="2148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FAF0-DC3D-40E8-9A2B-E7FFAFED0EB2}"/>
                </a:ext>
              </a:extLst>
            </p:cNvPr>
            <p:cNvSpPr/>
            <p:nvPr/>
          </p:nvSpPr>
          <p:spPr>
            <a:xfrm>
              <a:off x="680580" y="5442915"/>
              <a:ext cx="232778" cy="214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 descr="Logo, icon&#10;&#10;Description automatically generated">
              <a:extLst>
                <a:ext uri="{FF2B5EF4-FFF2-40B4-BE49-F238E27FC236}">
                  <a16:creationId xmlns:a16="http://schemas.microsoft.com/office/drawing/2014/main" id="{5AAEF125-1599-4B05-A99B-6649A660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08" y="5462520"/>
              <a:ext cx="214453" cy="182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14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Contents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609" y="1333929"/>
            <a:ext cx="8093364" cy="5308172"/>
          </a:xfrm>
        </p:spPr>
        <p:txBody>
          <a:bodyPr>
            <a:normAutofit/>
          </a:bodyPr>
          <a:lstStyle/>
          <a:p>
            <a:r>
              <a:rPr lang="en-GB" dirty="0"/>
              <a:t>Functions and roles of the MO team</a:t>
            </a:r>
          </a:p>
          <a:p>
            <a:r>
              <a:rPr lang="en-GB" dirty="0"/>
              <a:t>Secondary Care support</a:t>
            </a:r>
          </a:p>
          <a:p>
            <a:r>
              <a:rPr lang="en-GB" dirty="0"/>
              <a:t>Strategic work</a:t>
            </a:r>
          </a:p>
          <a:p>
            <a:r>
              <a:rPr lang="en-GB" dirty="0"/>
              <a:t>Reactive advice</a:t>
            </a:r>
          </a:p>
          <a:p>
            <a:r>
              <a:rPr lang="en-GB" dirty="0"/>
              <a:t>Prescribing Incentive Scheme</a:t>
            </a:r>
          </a:p>
          <a:p>
            <a:r>
              <a:rPr lang="en-GB" dirty="0"/>
              <a:t>QIPP</a:t>
            </a:r>
          </a:p>
          <a:p>
            <a:r>
              <a:rPr lang="en-GB" dirty="0"/>
              <a:t>Questions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021F1E4-D3C3-45C9-ACD3-5F07D9D94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25" y="3191233"/>
            <a:ext cx="3506071" cy="34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Introducing the Arden &amp; GEM MO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50" y="1443967"/>
            <a:ext cx="7779158" cy="5141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2400" dirty="0"/>
              <a:t>Jo Loague - Head of Service: Medicines Optimisation &amp; IFR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/>
              <a:t>Natasha Jacques &amp; Michelle Haddock- Primary care lead pharmacists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/>
              <a:t>Jas Sagoo- Secondary care lead pharmacist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/>
              <a:t>Team of pharmacists and technicians supporting Warwickshire 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/>
              <a:t>Contact us via email on agcsu.medicines@nhs.net</a:t>
            </a:r>
          </a:p>
        </p:txBody>
      </p:sp>
    </p:spTree>
    <p:extLst>
      <p:ext uri="{BB962C8B-B14F-4D97-AF65-F5344CB8AC3E}">
        <p14:creationId xmlns:p14="http://schemas.microsoft.com/office/powerpoint/2010/main" val="383172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Roles &amp; Functions of the MO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93364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Strategic and operational Medicines Management service</a:t>
            </a:r>
          </a:p>
          <a:p>
            <a:endParaRPr lang="en-GB" sz="2000" dirty="0"/>
          </a:p>
          <a:p>
            <a:r>
              <a:rPr lang="en-GB" sz="2000" dirty="0"/>
              <a:t>Prescribing and MO services across: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Primary care, 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Secondary care, 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Local authorities, 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Specialised services, 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NHS England regions</a:t>
            </a:r>
          </a:p>
          <a:p>
            <a:endParaRPr lang="en-GB" sz="2000" dirty="0"/>
          </a:p>
          <a:p>
            <a:r>
              <a:rPr lang="en-GB" sz="2000" dirty="0"/>
              <a:t>Local decision-making through: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Individual funding requests (IFR), 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Area Prescribing Committee (APC)  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ICB policy development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8199C2-4A09-4846-B775-633388C89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25" y="3191233"/>
            <a:ext cx="3506071" cy="34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5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240426" y="18471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Secondary Care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4411"/>
            <a:ext cx="10036947" cy="4758431"/>
          </a:xfrm>
        </p:spPr>
        <p:txBody>
          <a:bodyPr>
            <a:normAutofit/>
          </a:bodyPr>
          <a:lstStyle/>
          <a:p>
            <a:r>
              <a:rPr lang="en-GB" dirty="0">
                <a:cs typeface="Calibri"/>
              </a:rPr>
              <a:t>Joint working with Acute Trusts within Coventry &amp; Warwickshire</a:t>
            </a:r>
          </a:p>
          <a:p>
            <a:r>
              <a:rPr lang="en-GB" dirty="0">
                <a:cs typeface="Calibri"/>
              </a:rPr>
              <a:t>Ensuring Secondary Care colleagues aware of relevant Primary Care Incentive Schemes</a:t>
            </a:r>
          </a:p>
          <a:p>
            <a:r>
              <a:rPr lang="en-GB" dirty="0">
                <a:ea typeface="+mn-lt"/>
                <a:cs typeface="+mn-lt"/>
              </a:rPr>
              <a:t>Assurance – national &amp; local guidance</a:t>
            </a:r>
          </a:p>
          <a:p>
            <a:r>
              <a:rPr lang="en-GB" dirty="0">
                <a:cs typeface="Calibri"/>
              </a:rPr>
              <a:t>Drafting local policies for ICB:</a:t>
            </a:r>
          </a:p>
          <a:p>
            <a:pPr lvl="1"/>
            <a:r>
              <a:rPr lang="en-GB" dirty="0">
                <a:cs typeface="Calibri"/>
              </a:rPr>
              <a:t>Sativex position statement</a:t>
            </a:r>
          </a:p>
          <a:p>
            <a:pPr lvl="1"/>
            <a:r>
              <a:rPr lang="en-GB" dirty="0">
                <a:cs typeface="Calibri"/>
              </a:rPr>
              <a:t>Commissioning in Medicines Management</a:t>
            </a:r>
          </a:p>
          <a:p>
            <a:r>
              <a:rPr lang="en-GB" dirty="0">
                <a:cs typeface="Calibri"/>
              </a:rPr>
              <a:t>Discussions around shared care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187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65F01F-5545-4D7B-8AB5-24A31D3A01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85" y="3083341"/>
            <a:ext cx="3935065" cy="393658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Primary care functions include: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929"/>
            <a:ext cx="8093364" cy="48893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900" dirty="0"/>
              <a:t>Interface liaison with secondary care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APC attendance and input in local formulary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Prescribing data analysis – ePACT2, PrescQIPP®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Practice support – SOPs, audits, medicines safety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Monitoring interventions – MHRA alerts, high risk drugs e.g. DOACs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QIPP, Prescribing Incentive Scheme, financial planning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Proactive Advice: Newsletters, ScriptSwitch®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Reactive Advice: Queries including Medicines Information (MI) provision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PrescQIPP® link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Education and training sessions for PCNs, practices e.g. WN nurse forum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2711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65F01F-5545-4D7B-8AB5-24A31D3A01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85" y="3083341"/>
            <a:ext cx="3935065" cy="393658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Strategic Medicines Support: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929"/>
            <a:ext cx="8093364" cy="41524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Horizon scanning</a:t>
            </a:r>
          </a:p>
          <a:p>
            <a:r>
              <a:rPr lang="en-GB" dirty="0"/>
              <a:t>Budget setting (ICB and practice level)</a:t>
            </a:r>
          </a:p>
          <a:p>
            <a:r>
              <a:rPr lang="en-GB" dirty="0"/>
              <a:t>Interpretation of national policy, guidance e.g. NICE</a:t>
            </a:r>
          </a:p>
          <a:p>
            <a:r>
              <a:rPr lang="en-GB" dirty="0"/>
              <a:t>Medicines related policy development</a:t>
            </a:r>
          </a:p>
          <a:p>
            <a:r>
              <a:rPr lang="en-GB" dirty="0"/>
              <a:t>Recent development of:</a:t>
            </a:r>
          </a:p>
          <a:p>
            <a:pPr lvl="1"/>
            <a:r>
              <a:rPr lang="en-GB" dirty="0"/>
              <a:t>Quality audit schemes- currently working on dual antiplatelets audit in WN</a:t>
            </a:r>
          </a:p>
          <a:p>
            <a:pPr lvl="1"/>
            <a:r>
              <a:rPr lang="en-GB" dirty="0"/>
              <a:t>Prescribing Incentive Scheme</a:t>
            </a:r>
          </a:p>
          <a:p>
            <a:pPr lvl="1"/>
            <a:r>
              <a:rPr lang="en-GB" dirty="0"/>
              <a:t>Prescribing efficiency programme</a:t>
            </a:r>
          </a:p>
          <a:p>
            <a:pPr lvl="1"/>
            <a:r>
              <a:rPr lang="en-GB" dirty="0"/>
              <a:t>Non-Medical prescribing dashboard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600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A214-CE11-DD4C-CAB1-5FAB8C7A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08" y="-14965"/>
            <a:ext cx="10985500" cy="1325563"/>
          </a:xfrm>
        </p:spPr>
        <p:txBody>
          <a:bodyPr/>
          <a:lstStyle/>
          <a:p>
            <a:r>
              <a:rPr lang="en-GB" dirty="0">
                <a:cs typeface="Calibri"/>
              </a:rPr>
              <a:t>MI Queries (Reactive Advice)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AB168-567A-AD61-58B2-6AA3EE04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2121113"/>
            <a:ext cx="5322286" cy="46151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E6007E"/>
                </a:solidFill>
              </a:rPr>
              <a:t>Range of queries: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Prescribing data – ePACT-2, PrescQIPP®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Prescribing savings/ QIPP update: MedOptimise®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Prescribing Incentive Scheme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NHS prescribing – Drug Tariff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Clinical advice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Commissioning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Cross-border/interface queries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03D62-5CFE-438E-94AC-729A3DB8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223" y="1561891"/>
            <a:ext cx="5377138" cy="461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99B25A-B30C-4A6E-A7A9-4A81E219A0EB}"/>
              </a:ext>
            </a:extLst>
          </p:cNvPr>
          <p:cNvSpPr txBox="1"/>
          <p:nvPr/>
        </p:nvSpPr>
        <p:spPr>
          <a:xfrm>
            <a:off x="5539666" y="2129336"/>
            <a:ext cx="6289828" cy="347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clinical queries:</a:t>
            </a:r>
            <a:endParaRPr lang="en-GB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Local formulary status e.g. shared care, specialist advised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Local guidelines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Evidence for use of a drug in a certain indication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Side effects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Interactions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Swallowing difficulties / suitability of medicines for enteral tubes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Pregnancy/breastfeeding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Seeking advice of Regional MI Centre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1C54A-0FC8-4178-8733-DD82DD9A5B6D}"/>
              </a:ext>
            </a:extLst>
          </p:cNvPr>
          <p:cNvSpPr txBox="1"/>
          <p:nvPr/>
        </p:nvSpPr>
        <p:spPr>
          <a:xfrm>
            <a:off x="338708" y="1376039"/>
            <a:ext cx="1076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A member of the MO Team will respond within 3 working days</a:t>
            </a:r>
          </a:p>
        </p:txBody>
      </p:sp>
    </p:spTree>
    <p:extLst>
      <p:ext uri="{BB962C8B-B14F-4D97-AF65-F5344CB8AC3E}">
        <p14:creationId xmlns:p14="http://schemas.microsoft.com/office/powerpoint/2010/main" val="306936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736BE-8E34-4F3F-B10D-713019798F0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D8B15-2631-44D3-9199-E3584F6B8E08}"/>
              </a:ext>
            </a:extLst>
          </p:cNvPr>
          <p:cNvSpPr/>
          <p:nvPr/>
        </p:nvSpPr>
        <p:spPr>
          <a:xfrm rot="2896499">
            <a:off x="9180086" y="463491"/>
            <a:ext cx="1849501" cy="21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E4A-C200-4F14-A4C4-267E5FB9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83" y="184710"/>
            <a:ext cx="1392491" cy="609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46D4AC-FC9D-4E3E-A8FF-4FCCEE5435B3}"/>
              </a:ext>
            </a:extLst>
          </p:cNvPr>
          <p:cNvSpPr txBox="1">
            <a:spLocks/>
          </p:cNvSpPr>
          <p:nvPr/>
        </p:nvSpPr>
        <p:spPr>
          <a:xfrm>
            <a:off x="155366" y="78958"/>
            <a:ext cx="9924300" cy="83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Prescribing Incentive Scheme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268AE-57A0-423A-8B86-286F22D23B34}"/>
              </a:ext>
            </a:extLst>
          </p:cNvPr>
          <p:cNvSpPr/>
          <p:nvPr/>
        </p:nvSpPr>
        <p:spPr>
          <a:xfrm>
            <a:off x="5337544" y="4550735"/>
            <a:ext cx="1828800" cy="368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82847E-42F9-429C-B853-B1A0D57A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8093364" cy="496072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Started 1</a:t>
            </a:r>
            <a:r>
              <a:rPr lang="en-GB" baseline="30000" dirty="0"/>
              <a:t>st</a:t>
            </a:r>
            <a:r>
              <a:rPr lang="en-GB" dirty="0"/>
              <a:t> June 2022 and will finish on 31</a:t>
            </a:r>
            <a:r>
              <a:rPr lang="en-GB" baseline="30000" dirty="0"/>
              <a:t>st</a:t>
            </a:r>
            <a:r>
              <a:rPr lang="en-GB" dirty="0"/>
              <a:t> May 2022</a:t>
            </a:r>
          </a:p>
          <a:p>
            <a:r>
              <a:rPr lang="en-GB" dirty="0"/>
              <a:t>102 practices have signed up to the scheme across the ICB</a:t>
            </a:r>
          </a:p>
          <a:p>
            <a:r>
              <a:rPr lang="en-GB" dirty="0"/>
              <a:t>50% of payment awarded if practice stays within indicative allocated prescribing budget</a:t>
            </a:r>
          </a:p>
          <a:p>
            <a:pPr lvl="1"/>
            <a:r>
              <a:rPr lang="en-GB" dirty="0"/>
              <a:t>Budget set on fair share basis taking into account a number of factors such as list size, care home residents, disease registers e.g. diabetes, respiratory patients</a:t>
            </a:r>
          </a:p>
          <a:p>
            <a:r>
              <a:rPr lang="en-GB" dirty="0"/>
              <a:t>50% of payment awarded if practices deliver 2 out of the 4 quality schemes</a:t>
            </a:r>
          </a:p>
          <a:p>
            <a:pPr lvl="1"/>
            <a:r>
              <a:rPr lang="en-GB" dirty="0"/>
              <a:t>Diabetes- review of DPP4i, needles, blood glucose testing strips</a:t>
            </a:r>
          </a:p>
          <a:p>
            <a:pPr lvl="1"/>
            <a:r>
              <a:rPr lang="en-GB" dirty="0"/>
              <a:t>Respiratory- audit of patients on high dose inhaled corticosteroids, reduction of ICS spend</a:t>
            </a:r>
          </a:p>
          <a:p>
            <a:pPr lvl="1"/>
            <a:r>
              <a:rPr lang="en-GB" dirty="0"/>
              <a:t>Opioids- review of patients on opioids and reduction of opioid spend</a:t>
            </a:r>
          </a:p>
          <a:p>
            <a:pPr lvl="1"/>
            <a:r>
              <a:rPr lang="en-GB" dirty="0"/>
              <a:t>Self-Care- to run 3 campaigns over the 12 months and show reduction in self-care spend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139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E11ADCE98D741992BC78DE809485B" ma:contentTypeVersion="10" ma:contentTypeDescription="Create a new document." ma:contentTypeScope="" ma:versionID="4b9ee878b81064fbdfa3476f24ca273a">
  <xsd:schema xmlns:xsd="http://www.w3.org/2001/XMLSchema" xmlns:xs="http://www.w3.org/2001/XMLSchema" xmlns:p="http://schemas.microsoft.com/office/2006/metadata/properties" xmlns:ns2="f7cc636d-f579-4705-882b-7ba35a2e869c" xmlns:ns3="6cc40d43-afd9-4d72-9c7e-59a98839890b" targetNamespace="http://schemas.microsoft.com/office/2006/metadata/properties" ma:root="true" ma:fieldsID="7194ae506ab64bf315bfeb40e0a861a0" ns2:_="" ns3:_="">
    <xsd:import namespace="f7cc636d-f579-4705-882b-7ba35a2e869c"/>
    <xsd:import namespace="6cc40d43-afd9-4d72-9c7e-59a98839890b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c636d-f579-4705-882b-7ba35a2e869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Keywords" ma:readOnly="false" ma:fieldId="{23f27201-bee3-471e-b2e7-b64fd8b7ca38}" ma:taxonomyMulti="true" ma:sspId="2c8d5fda-b97d-42c6-97e2-f76465e161c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ca0f957-2408-4663-91c3-e8d6cb8a8c41}" ma:internalName="TaxCatchAll" ma:showField="CatchAllData" ma:web="f7cc636d-f579-4705-882b-7ba35a2e8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40d43-afd9-4d72-9c7e-59a988398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TaxKeywordTaxHTField xmlns="f7cc636d-f579-4705-882b-7ba35a2e869c">
      <Terms xmlns="http://schemas.microsoft.com/office/infopath/2007/PartnerControls"/>
    </TaxKeywordTaxHTField>
    <TaxCatchAll xmlns="f7cc636d-f579-4705-882b-7ba35a2e869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CDCDB-F3EF-4B13-920D-8E96B1F099C8}">
  <ds:schemaRefs>
    <ds:schemaRef ds:uri="6cc40d43-afd9-4d72-9c7e-59a98839890b"/>
    <ds:schemaRef ds:uri="f7cc636d-f579-4705-882b-7ba35a2e86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1195AC-37C6-4021-AB17-051225D583DC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cc40d43-afd9-4d72-9c7e-59a98839890b"/>
    <ds:schemaRef ds:uri="http://schemas.microsoft.com/office/2006/documentManagement/types"/>
    <ds:schemaRef ds:uri="http://schemas.microsoft.com/office/2006/metadata/properties"/>
    <ds:schemaRef ds:uri="http://purl.org/dc/dcmitype/"/>
    <ds:schemaRef ds:uri="f7cc636d-f579-4705-882b-7ba35a2e869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0D114-CBF3-42AC-8CF1-62452547AA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877</Words>
  <Application>Microsoft Office PowerPoint</Application>
  <PresentationFormat>Widescreen</PresentationFormat>
  <Paragraphs>141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 Queries (Reactive Advice)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Dysphoria                         National Referral Support Service</dc:title>
  <dc:creator>Paul Fradgley</dc:creator>
  <cp:lastModifiedBy>PAYNE, Rosalyne (COVENTRY &amp; RUGBY GP ALLIANCE LIMITED)</cp:lastModifiedBy>
  <cp:revision>22</cp:revision>
  <dcterms:created xsi:type="dcterms:W3CDTF">2021-01-27T10:39:14Z</dcterms:created>
  <dcterms:modified xsi:type="dcterms:W3CDTF">2022-10-21T11:50:09Z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0x0101009C7E11ADCE98D741992BC78DE809485B</vt:lpwstr>
  </property>
  <property fmtid="{D5CDD505-2E9C-101B-9397-08002B2CF9AE}" pid="3" name="TaxKeyword">
    <vt:lpwstr/>
  </property>
</Properties>
</file>